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59" r:id="rId4"/>
    <p:sldId id="262" r:id="rId5"/>
    <p:sldId id="27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61" r:id="rId15"/>
    <p:sldId id="260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56" r:id="rId27"/>
    <p:sldId id="263" r:id="rId28"/>
    <p:sldId id="283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6"/>
  <c:chart>
    <c:plotArea>
      <c:layout/>
      <c:barChart>
        <c:barDir val="bar"/>
        <c:grouping val="clustered"/>
        <c:ser>
          <c:idx val="0"/>
          <c:order val="0"/>
          <c:cat>
            <c:strRef>
              <c:f>Arkusz1!$A$1:$A$10</c:f>
              <c:strCache>
                <c:ptCount val="10"/>
                <c:pt idx="0">
                  <c:v>Atmosfera na zajęciach</c:v>
                </c:pt>
                <c:pt idx="1">
                  <c:v>Poziom wiedzy wykładowcy z zakresu prowadzonego szkolenia</c:v>
                </c:pt>
                <c:pt idx="2">
                  <c:v>Szkolenie było prowadzone zgodnie z planem</c:v>
                </c:pt>
                <c:pt idx="3">
                  <c:v>Sposób przekazywania wiadomości przez wykładowcę</c:v>
                </c:pt>
                <c:pt idx="4">
                  <c:v>Jakość i przydatność materiałów szkoleniowych</c:v>
                </c:pt>
                <c:pt idx="5">
                  <c:v>Przygotowanie sali</c:v>
                </c:pt>
                <c:pt idx="6">
                  <c:v>Wiedzę i umiejętności zdobyte podczas szkolenia uważam za przydatne w praktyce</c:v>
                </c:pt>
                <c:pt idx="7">
                  <c:v>Szkolenie spełniło moje oczekiwania</c:v>
                </c:pt>
                <c:pt idx="8">
                  <c:v>Jestem zainteresowana(-y) szkoleniem poszerzającym zdobyte tu umiejętności</c:v>
                </c:pt>
                <c:pt idx="9">
                  <c:v>Średnia</c:v>
                </c:pt>
              </c:strCache>
            </c:strRef>
          </c:cat>
          <c:val>
            <c:numRef>
              <c:f>Arkusz1!$B$1:$B$10</c:f>
              <c:numCache>
                <c:formatCode>0.00</c:formatCode>
                <c:ptCount val="10"/>
                <c:pt idx="0">
                  <c:v>5.6603773584905657</c:v>
                </c:pt>
                <c:pt idx="1">
                  <c:v>5.5917266187050361</c:v>
                </c:pt>
                <c:pt idx="2">
                  <c:v>5.5579514824797842</c:v>
                </c:pt>
                <c:pt idx="3">
                  <c:v>5.5112309074573229</c:v>
                </c:pt>
                <c:pt idx="4">
                  <c:v>5.4226618705035969</c:v>
                </c:pt>
                <c:pt idx="5">
                  <c:v>5.3863432165318965</c:v>
                </c:pt>
                <c:pt idx="6">
                  <c:v>5.2345013477088944</c:v>
                </c:pt>
                <c:pt idx="7">
                  <c:v>5.1653189577717864</c:v>
                </c:pt>
                <c:pt idx="8">
                  <c:v>4.8742138364779857</c:v>
                </c:pt>
                <c:pt idx="9">
                  <c:v>5.3782326510234659</c:v>
                </c:pt>
              </c:numCache>
            </c:numRef>
          </c:val>
        </c:ser>
        <c:axId val="47665536"/>
        <c:axId val="47667072"/>
      </c:barChart>
      <c:catAx>
        <c:axId val="47665536"/>
        <c:scaling>
          <c:orientation val="minMax"/>
        </c:scaling>
        <c:axPos val="l"/>
        <c:tickLblPos val="nextTo"/>
        <c:crossAx val="47667072"/>
        <c:crosses val="autoZero"/>
        <c:auto val="1"/>
        <c:lblAlgn val="ctr"/>
        <c:lblOffset val="100"/>
      </c:catAx>
      <c:valAx>
        <c:axId val="47667072"/>
        <c:scaling>
          <c:orientation val="minMax"/>
        </c:scaling>
        <c:axPos val="b"/>
        <c:majorGridlines/>
        <c:numFmt formatCode="0.00" sourceLinked="1"/>
        <c:tickLblPos val="nextTo"/>
        <c:crossAx val="47665536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plotArea>
      <c:layout/>
      <c:barChart>
        <c:barDir val="col"/>
        <c:grouping val="clustered"/>
        <c:ser>
          <c:idx val="0"/>
          <c:order val="0"/>
          <c:cat>
            <c:strRef>
              <c:f>Arkusz1!$A$25:$A$28</c:f>
              <c:strCache>
                <c:ptCount val="4"/>
                <c:pt idx="0">
                  <c:v>Poziom wiedzy wykładowcy z zakresu prowadzonego szkolenia</c:v>
                </c:pt>
                <c:pt idx="1">
                  <c:v>Szkolenie było prowadzone zgodnie z planem</c:v>
                </c:pt>
                <c:pt idx="2">
                  <c:v>Sposób przekazywania wiadomości przez wykładowcę</c:v>
                </c:pt>
                <c:pt idx="3">
                  <c:v>Średnia</c:v>
                </c:pt>
              </c:strCache>
            </c:strRef>
          </c:cat>
          <c:val>
            <c:numRef>
              <c:f>Arkusz1!$B$25:$B$28</c:f>
              <c:numCache>
                <c:formatCode>0.00</c:formatCode>
                <c:ptCount val="4"/>
                <c:pt idx="0">
                  <c:v>5.5917266187050361</c:v>
                </c:pt>
                <c:pt idx="1">
                  <c:v>5.5579514824797842</c:v>
                </c:pt>
                <c:pt idx="2">
                  <c:v>5.5112309074573229</c:v>
                </c:pt>
                <c:pt idx="3">
                  <c:v>5.5536249251048533</c:v>
                </c:pt>
              </c:numCache>
            </c:numRef>
          </c:val>
        </c:ser>
        <c:axId val="48804992"/>
        <c:axId val="48806528"/>
      </c:barChart>
      <c:catAx>
        <c:axId val="48804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48806528"/>
        <c:crosses val="autoZero"/>
        <c:auto val="1"/>
        <c:lblAlgn val="ctr"/>
        <c:lblOffset val="100"/>
      </c:catAx>
      <c:valAx>
        <c:axId val="48806528"/>
        <c:scaling>
          <c:orientation val="minMax"/>
        </c:scaling>
        <c:axPos val="l"/>
        <c:majorGridlines/>
        <c:numFmt formatCode="0.00" sourceLinked="1"/>
        <c:tickLblPos val="nextTo"/>
        <c:crossAx val="4880499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"/>
  <c:chart>
    <c:plotArea>
      <c:layout/>
      <c:barChart>
        <c:barDir val="col"/>
        <c:grouping val="clustered"/>
        <c:ser>
          <c:idx val="0"/>
          <c:order val="0"/>
          <c:cat>
            <c:strRef>
              <c:f>Arkusz1!$A$30:$A$33</c:f>
              <c:strCache>
                <c:ptCount val="4"/>
                <c:pt idx="0">
                  <c:v>Wiedzę i umiejętności zdobyte podczas szkolenia uważam za przydatne w praktyce</c:v>
                </c:pt>
                <c:pt idx="1">
                  <c:v>Szkolenie spełniło moje oczekiwania</c:v>
                </c:pt>
                <c:pt idx="2">
                  <c:v>Jestem zainteresowana(-y) szkoleniem poszerzającym zdobyte tu umiejętności</c:v>
                </c:pt>
                <c:pt idx="3">
                  <c:v>Średnia</c:v>
                </c:pt>
              </c:strCache>
            </c:strRef>
          </c:cat>
          <c:val>
            <c:numRef>
              <c:f>Arkusz1!$B$30:$B$33</c:f>
              <c:numCache>
                <c:formatCode>0.00</c:formatCode>
                <c:ptCount val="4"/>
                <c:pt idx="0">
                  <c:v>5.2345013477088944</c:v>
                </c:pt>
                <c:pt idx="1">
                  <c:v>5.1653189577717864</c:v>
                </c:pt>
                <c:pt idx="2">
                  <c:v>4.8742138364779857</c:v>
                </c:pt>
                <c:pt idx="3">
                  <c:v>5.0913447139862233</c:v>
                </c:pt>
              </c:numCache>
            </c:numRef>
          </c:val>
        </c:ser>
        <c:axId val="48961408"/>
        <c:axId val="48962944"/>
      </c:barChart>
      <c:catAx>
        <c:axId val="48961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48962944"/>
        <c:crosses val="autoZero"/>
        <c:auto val="1"/>
        <c:lblAlgn val="ctr"/>
        <c:lblOffset val="100"/>
      </c:catAx>
      <c:valAx>
        <c:axId val="48962944"/>
        <c:scaling>
          <c:orientation val="minMax"/>
        </c:scaling>
        <c:axPos val="l"/>
        <c:majorGridlines/>
        <c:numFmt formatCode="0.00" sourceLinked="1"/>
        <c:tickLblPos val="nextTo"/>
        <c:crossAx val="4896140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cat>
            <c:strRef>
              <c:f>Arkusz1!$A$36:$A$39</c:f>
              <c:strCache>
                <c:ptCount val="4"/>
                <c:pt idx="0">
                  <c:v>Atmosfera na zajęciach</c:v>
                </c:pt>
                <c:pt idx="1">
                  <c:v>Jakość i przydatność materiałów szkoleniowych</c:v>
                </c:pt>
                <c:pt idx="2">
                  <c:v>Przygotowanie sali</c:v>
                </c:pt>
                <c:pt idx="3">
                  <c:v>Średnia</c:v>
                </c:pt>
              </c:strCache>
            </c:strRef>
          </c:cat>
          <c:val>
            <c:numRef>
              <c:f>Arkusz1!$B$36:$B$39</c:f>
              <c:numCache>
                <c:formatCode>0.00</c:formatCode>
                <c:ptCount val="4"/>
                <c:pt idx="0">
                  <c:v>5.6603773584905657</c:v>
                </c:pt>
                <c:pt idx="1">
                  <c:v>5.4226618705035969</c:v>
                </c:pt>
                <c:pt idx="2">
                  <c:v>5.3863432165318965</c:v>
                </c:pt>
                <c:pt idx="3">
                  <c:v>5.4898142600359483</c:v>
                </c:pt>
              </c:numCache>
            </c:numRef>
          </c:val>
        </c:ser>
        <c:axId val="48982656"/>
        <c:axId val="48988544"/>
      </c:barChart>
      <c:catAx>
        <c:axId val="48982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48988544"/>
        <c:crosses val="autoZero"/>
        <c:auto val="1"/>
        <c:lblAlgn val="ctr"/>
        <c:lblOffset val="100"/>
      </c:catAx>
      <c:valAx>
        <c:axId val="48988544"/>
        <c:scaling>
          <c:orientation val="minMax"/>
        </c:scaling>
        <c:axPos val="l"/>
        <c:majorGridlines/>
        <c:numFmt formatCode="0.00" sourceLinked="1"/>
        <c:tickLblPos val="nextTo"/>
        <c:crossAx val="4898265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24"/>
  <c:chart>
    <c:plotArea>
      <c:layout/>
      <c:barChart>
        <c:barDir val="bar"/>
        <c:grouping val="clustered"/>
        <c:ser>
          <c:idx val="1"/>
          <c:order val="1"/>
          <c:cat>
            <c:strRef>
              <c:f>Arkusz1!$F$37:$F$60</c:f>
              <c:strCache>
                <c:ptCount val="24"/>
                <c:pt idx="0">
                  <c:v>NP Piątka JG</c:v>
                </c:pt>
                <c:pt idx="1">
                  <c:v>NP Bajka</c:v>
                </c:pt>
                <c:pt idx="2">
                  <c:v>MP 10</c:v>
                </c:pt>
                <c:pt idx="3">
                  <c:v>NP Kacperek</c:v>
                </c:pt>
                <c:pt idx="4">
                  <c:v>MP 2</c:v>
                </c:pt>
                <c:pt idx="5">
                  <c:v>NP Promyczek</c:v>
                </c:pt>
                <c:pt idx="6">
                  <c:v>MP 27</c:v>
                </c:pt>
                <c:pt idx="7">
                  <c:v>SP 5 JG</c:v>
                </c:pt>
                <c:pt idx="8">
                  <c:v>MP 19</c:v>
                </c:pt>
                <c:pt idx="9">
                  <c:v>SP 7 JG</c:v>
                </c:pt>
                <c:pt idx="10">
                  <c:v>SP 6</c:v>
                </c:pt>
                <c:pt idx="11">
                  <c:v>ZSET</c:v>
                </c:pt>
                <c:pt idx="12">
                  <c:v>MIP 14</c:v>
                </c:pt>
                <c:pt idx="13">
                  <c:v>SP 10</c:v>
                </c:pt>
                <c:pt idx="14">
                  <c:v>SP 13 JG</c:v>
                </c:pt>
                <c:pt idx="15">
                  <c:v>LO w ZSOiT</c:v>
                </c:pt>
                <c:pt idx="16">
                  <c:v>ZSLiZ Nr 2 JG</c:v>
                </c:pt>
                <c:pt idx="17">
                  <c:v>MP 4</c:v>
                </c:pt>
                <c:pt idx="18">
                  <c:v>MP 11</c:v>
                </c:pt>
                <c:pt idx="19">
                  <c:v>ZST "M" JG</c:v>
                </c:pt>
                <c:pt idx="20">
                  <c:v>MP 13</c:v>
                </c:pt>
                <c:pt idx="21">
                  <c:v>NP Zaczarowany Parasol</c:v>
                </c:pt>
                <c:pt idx="22">
                  <c:v>Gimnazjum nr 4</c:v>
                </c:pt>
                <c:pt idx="23">
                  <c:v>SP 8</c:v>
                </c:pt>
              </c:strCache>
            </c:strRef>
          </c:cat>
          <c:val>
            <c:numRef>
              <c:f>Arkusz1!$G$37:$G$60</c:f>
              <c:numCache>
                <c:formatCode>0.00</c:formatCode>
                <c:ptCount val="24"/>
                <c:pt idx="0">
                  <c:v>6</c:v>
                </c:pt>
                <c:pt idx="1">
                  <c:v>5.9930069930069925</c:v>
                </c:pt>
                <c:pt idx="2">
                  <c:v>5.9888888888888889</c:v>
                </c:pt>
                <c:pt idx="3">
                  <c:v>5.9888888888888889</c:v>
                </c:pt>
                <c:pt idx="4">
                  <c:v>5.9689440993788816</c:v>
                </c:pt>
                <c:pt idx="5">
                  <c:v>5.9236111111111116</c:v>
                </c:pt>
                <c:pt idx="6">
                  <c:v>5.8547008547008534</c:v>
                </c:pt>
                <c:pt idx="7">
                  <c:v>5.8518518518518512</c:v>
                </c:pt>
                <c:pt idx="8">
                  <c:v>5.7777777777777777</c:v>
                </c:pt>
                <c:pt idx="9">
                  <c:v>5.7106918238993716</c:v>
                </c:pt>
                <c:pt idx="10">
                  <c:v>5.6557734204793029</c:v>
                </c:pt>
                <c:pt idx="11">
                  <c:v>5.6320987654320991</c:v>
                </c:pt>
                <c:pt idx="12">
                  <c:v>5.5301587301587301</c:v>
                </c:pt>
                <c:pt idx="13">
                  <c:v>5.4855403348554024</c:v>
                </c:pt>
                <c:pt idx="14">
                  <c:v>5.4528619528619524</c:v>
                </c:pt>
                <c:pt idx="15">
                  <c:v>5.4118518518518517</c:v>
                </c:pt>
                <c:pt idx="16">
                  <c:v>5.4074074074074066</c:v>
                </c:pt>
                <c:pt idx="17">
                  <c:v>5.3599999999999994</c:v>
                </c:pt>
                <c:pt idx="18">
                  <c:v>5.2870370370370363</c:v>
                </c:pt>
                <c:pt idx="19">
                  <c:v>5.1580909768829226</c:v>
                </c:pt>
                <c:pt idx="20">
                  <c:v>5.1185185185185169</c:v>
                </c:pt>
                <c:pt idx="21">
                  <c:v>4.912698412698413</c:v>
                </c:pt>
                <c:pt idx="22">
                  <c:v>4.879084967320261</c:v>
                </c:pt>
                <c:pt idx="23">
                  <c:v>4.5771604938271624</c:v>
                </c:pt>
              </c:numCache>
            </c:numRef>
          </c:val>
        </c:ser>
        <c:ser>
          <c:idx val="0"/>
          <c:order val="0"/>
          <c:cat>
            <c:strRef>
              <c:f>Arkusz1!$F$37:$F$60</c:f>
              <c:strCache>
                <c:ptCount val="24"/>
                <c:pt idx="0">
                  <c:v>NP Piątka JG</c:v>
                </c:pt>
                <c:pt idx="1">
                  <c:v>NP Bajka</c:v>
                </c:pt>
                <c:pt idx="2">
                  <c:v>MP 10</c:v>
                </c:pt>
                <c:pt idx="3">
                  <c:v>NP Kacperek</c:v>
                </c:pt>
                <c:pt idx="4">
                  <c:v>MP 2</c:v>
                </c:pt>
                <c:pt idx="5">
                  <c:v>NP Promyczek</c:v>
                </c:pt>
                <c:pt idx="6">
                  <c:v>MP 27</c:v>
                </c:pt>
                <c:pt idx="7">
                  <c:v>SP 5 JG</c:v>
                </c:pt>
                <c:pt idx="8">
                  <c:v>MP 19</c:v>
                </c:pt>
                <c:pt idx="9">
                  <c:v>SP 7 JG</c:v>
                </c:pt>
                <c:pt idx="10">
                  <c:v>SP 6</c:v>
                </c:pt>
                <c:pt idx="11">
                  <c:v>ZSET</c:v>
                </c:pt>
                <c:pt idx="12">
                  <c:v>MIP 14</c:v>
                </c:pt>
                <c:pt idx="13">
                  <c:v>SP 10</c:v>
                </c:pt>
                <c:pt idx="14">
                  <c:v>SP 13 JG</c:v>
                </c:pt>
                <c:pt idx="15">
                  <c:v>LO w ZSOiT</c:v>
                </c:pt>
                <c:pt idx="16">
                  <c:v>ZSLiZ Nr 2 JG</c:v>
                </c:pt>
                <c:pt idx="17">
                  <c:v>MP 4</c:v>
                </c:pt>
                <c:pt idx="18">
                  <c:v>MP 11</c:v>
                </c:pt>
                <c:pt idx="19">
                  <c:v>ZST "M" JG</c:v>
                </c:pt>
                <c:pt idx="20">
                  <c:v>MP 13</c:v>
                </c:pt>
                <c:pt idx="21">
                  <c:v>NP Zaczarowany Parasol</c:v>
                </c:pt>
                <c:pt idx="22">
                  <c:v>Gimnazjum nr 4</c:v>
                </c:pt>
                <c:pt idx="23">
                  <c:v>SP 8</c:v>
                </c:pt>
              </c:strCache>
            </c:strRef>
          </c:cat>
          <c:val>
            <c:numRef>
              <c:f>Arkusz1!$G$37:$G$60</c:f>
              <c:numCache>
                <c:formatCode>0.00</c:formatCode>
                <c:ptCount val="24"/>
                <c:pt idx="0">
                  <c:v>6</c:v>
                </c:pt>
                <c:pt idx="1">
                  <c:v>5.9930069930069925</c:v>
                </c:pt>
                <c:pt idx="2">
                  <c:v>5.9888888888888889</c:v>
                </c:pt>
                <c:pt idx="3">
                  <c:v>5.9888888888888889</c:v>
                </c:pt>
                <c:pt idx="4">
                  <c:v>5.9689440993788816</c:v>
                </c:pt>
                <c:pt idx="5">
                  <c:v>5.9236111111111116</c:v>
                </c:pt>
                <c:pt idx="6">
                  <c:v>5.8547008547008534</c:v>
                </c:pt>
                <c:pt idx="7">
                  <c:v>5.8518518518518512</c:v>
                </c:pt>
                <c:pt idx="8">
                  <c:v>5.7777777777777777</c:v>
                </c:pt>
                <c:pt idx="9">
                  <c:v>5.7106918238993716</c:v>
                </c:pt>
                <c:pt idx="10">
                  <c:v>5.6557734204793029</c:v>
                </c:pt>
                <c:pt idx="11">
                  <c:v>5.6320987654320991</c:v>
                </c:pt>
                <c:pt idx="12">
                  <c:v>5.5301587301587301</c:v>
                </c:pt>
                <c:pt idx="13">
                  <c:v>5.4855403348554024</c:v>
                </c:pt>
                <c:pt idx="14">
                  <c:v>5.4528619528619524</c:v>
                </c:pt>
                <c:pt idx="15">
                  <c:v>5.4118518518518517</c:v>
                </c:pt>
                <c:pt idx="16">
                  <c:v>5.4074074074074066</c:v>
                </c:pt>
                <c:pt idx="17">
                  <c:v>5.3599999999999994</c:v>
                </c:pt>
                <c:pt idx="18">
                  <c:v>5.2870370370370363</c:v>
                </c:pt>
                <c:pt idx="19">
                  <c:v>5.1580909768829226</c:v>
                </c:pt>
                <c:pt idx="20">
                  <c:v>5.1185185185185169</c:v>
                </c:pt>
                <c:pt idx="21">
                  <c:v>4.912698412698413</c:v>
                </c:pt>
                <c:pt idx="22">
                  <c:v>4.879084967320261</c:v>
                </c:pt>
                <c:pt idx="23">
                  <c:v>4.5771604938271624</c:v>
                </c:pt>
              </c:numCache>
            </c:numRef>
          </c:val>
        </c:ser>
        <c:axId val="51971200"/>
        <c:axId val="51972736"/>
      </c:barChart>
      <c:catAx>
        <c:axId val="51971200"/>
        <c:scaling>
          <c:orientation val="minMax"/>
        </c:scaling>
        <c:axPos val="l"/>
        <c:tickLblPos val="nextTo"/>
        <c:crossAx val="51972736"/>
        <c:crosses val="autoZero"/>
        <c:auto val="1"/>
        <c:lblAlgn val="ctr"/>
        <c:lblOffset val="100"/>
      </c:catAx>
      <c:valAx>
        <c:axId val="51972736"/>
        <c:scaling>
          <c:orientation val="minMax"/>
        </c:scaling>
        <c:axPos val="b"/>
        <c:majorGridlines/>
        <c:numFmt formatCode="0.00" sourceLinked="1"/>
        <c:tickLblPos val="nextTo"/>
        <c:crossAx val="51971200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1"/>
  <c:chart>
    <c:plotArea>
      <c:layout/>
      <c:barChart>
        <c:barDir val="col"/>
        <c:grouping val="clustered"/>
        <c:ser>
          <c:idx val="0"/>
          <c:order val="0"/>
          <c:cat>
            <c:strRef>
              <c:f>Arkusz1!$O$37:$O$41</c:f>
              <c:strCache>
                <c:ptCount val="5"/>
                <c:pt idx="0">
                  <c:v>Gimnazjum</c:v>
                </c:pt>
                <c:pt idx="1">
                  <c:v>Ponadgimnzjalne</c:v>
                </c:pt>
                <c:pt idx="2">
                  <c:v>Przedszkole</c:v>
                </c:pt>
                <c:pt idx="3">
                  <c:v>Szkoła pdstawowa</c:v>
                </c:pt>
                <c:pt idx="4">
                  <c:v>Suma końcowa</c:v>
                </c:pt>
              </c:strCache>
            </c:strRef>
          </c:cat>
          <c:val>
            <c:numRef>
              <c:f>Arkusz1!$P$37:$P$41</c:f>
              <c:numCache>
                <c:formatCode>0.00%</c:formatCode>
                <c:ptCount val="5"/>
                <c:pt idx="0">
                  <c:v>0.26470000000000005</c:v>
                </c:pt>
                <c:pt idx="1">
                  <c:v>0.34550000000000003</c:v>
                </c:pt>
                <c:pt idx="2">
                  <c:v>0.45090000000000002</c:v>
                </c:pt>
                <c:pt idx="3">
                  <c:v>0.50790000000000002</c:v>
                </c:pt>
                <c:pt idx="4">
                  <c:v>0.43220000000000003</c:v>
                </c:pt>
              </c:numCache>
            </c:numRef>
          </c:val>
        </c:ser>
        <c:axId val="51999872"/>
        <c:axId val="52001408"/>
      </c:barChart>
      <c:catAx>
        <c:axId val="51999872"/>
        <c:scaling>
          <c:orientation val="minMax"/>
        </c:scaling>
        <c:axPos val="b"/>
        <c:tickLblPos val="nextTo"/>
        <c:crossAx val="52001408"/>
        <c:crosses val="autoZero"/>
        <c:auto val="1"/>
        <c:lblAlgn val="ctr"/>
        <c:lblOffset val="100"/>
      </c:catAx>
      <c:valAx>
        <c:axId val="52001408"/>
        <c:scaling>
          <c:orientation val="minMax"/>
        </c:scaling>
        <c:axPos val="l"/>
        <c:majorGridlines/>
        <c:numFmt formatCode="0.00%" sourceLinked="1"/>
        <c:tickLblPos val="nextTo"/>
        <c:crossAx val="51999872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"/>
  <c:chart>
    <c:plotArea>
      <c:layout/>
      <c:barChart>
        <c:barDir val="bar"/>
        <c:grouping val="clustered"/>
        <c:ser>
          <c:idx val="0"/>
          <c:order val="0"/>
          <c:cat>
            <c:strRef>
              <c:f>Arkusz1!$O$9:$O$34</c:f>
              <c:strCache>
                <c:ptCount val="26"/>
                <c:pt idx="0">
                  <c:v>NP Kacperek</c:v>
                </c:pt>
                <c:pt idx="1">
                  <c:v>NP Bajka</c:v>
                </c:pt>
                <c:pt idx="2">
                  <c:v>MP 27</c:v>
                </c:pt>
                <c:pt idx="3">
                  <c:v>ZSET</c:v>
                </c:pt>
                <c:pt idx="4">
                  <c:v>SP 7</c:v>
                </c:pt>
                <c:pt idx="5">
                  <c:v>MP 2</c:v>
                </c:pt>
                <c:pt idx="6">
                  <c:v>MP 13</c:v>
                </c:pt>
                <c:pt idx="7">
                  <c:v>SP 8</c:v>
                </c:pt>
                <c:pt idx="8">
                  <c:v>MP 4</c:v>
                </c:pt>
                <c:pt idx="9">
                  <c:v>SP 5</c:v>
                </c:pt>
                <c:pt idx="10">
                  <c:v>SP 13</c:v>
                </c:pt>
                <c:pt idx="11">
                  <c:v>NP. "Piątka"</c:v>
                </c:pt>
                <c:pt idx="12">
                  <c:v>MP 11</c:v>
                </c:pt>
                <c:pt idx="13">
                  <c:v>SP 6</c:v>
                </c:pt>
                <c:pt idx="14">
                  <c:v>NP Zaczarowany Parasol</c:v>
                </c:pt>
                <c:pt idx="15">
                  <c:v>Suma końcowa</c:v>
                </c:pt>
                <c:pt idx="16">
                  <c:v>MIP 14</c:v>
                </c:pt>
                <c:pt idx="17">
                  <c:v>SP 10</c:v>
                </c:pt>
                <c:pt idx="18">
                  <c:v>ZSLiZ nr2</c:v>
                </c:pt>
                <c:pt idx="19">
                  <c:v>ZST Mechanik</c:v>
                </c:pt>
                <c:pt idx="20">
                  <c:v>NP Promyczek</c:v>
                </c:pt>
                <c:pt idx="21">
                  <c:v>G 4</c:v>
                </c:pt>
                <c:pt idx="22">
                  <c:v>MP 10</c:v>
                </c:pt>
                <c:pt idx="23">
                  <c:v>ZSOiT</c:v>
                </c:pt>
                <c:pt idx="24">
                  <c:v>MP 27 </c:v>
                </c:pt>
                <c:pt idx="25">
                  <c:v>MP 19</c:v>
                </c:pt>
              </c:strCache>
            </c:strRef>
          </c:cat>
          <c:val>
            <c:numRef>
              <c:f>Arkusz1!$P$9:$P$34</c:f>
              <c:numCache>
                <c:formatCode>0.00%</c:formatCode>
                <c:ptCount val="26"/>
                <c:pt idx="0">
                  <c:v>0.73333333333333339</c:v>
                </c:pt>
                <c:pt idx="1">
                  <c:v>0.66666666666666663</c:v>
                </c:pt>
                <c:pt idx="2">
                  <c:v>0.62000000000000011</c:v>
                </c:pt>
                <c:pt idx="3">
                  <c:v>0.60851063829787244</c:v>
                </c:pt>
                <c:pt idx="4">
                  <c:v>0.60370370370370374</c:v>
                </c:pt>
                <c:pt idx="5">
                  <c:v>0.56666666666666654</c:v>
                </c:pt>
                <c:pt idx="6">
                  <c:v>0.56578947368421073</c:v>
                </c:pt>
                <c:pt idx="7">
                  <c:v>0.56000000000000005</c:v>
                </c:pt>
                <c:pt idx="8">
                  <c:v>0.53571428571428559</c:v>
                </c:pt>
                <c:pt idx="9">
                  <c:v>0.52500000000000002</c:v>
                </c:pt>
                <c:pt idx="10">
                  <c:v>0.51515151515151514</c:v>
                </c:pt>
                <c:pt idx="11">
                  <c:v>0.5</c:v>
                </c:pt>
                <c:pt idx="12">
                  <c:v>0.47126436781609199</c:v>
                </c:pt>
                <c:pt idx="13">
                  <c:v>0.44358974358974362</c:v>
                </c:pt>
                <c:pt idx="14">
                  <c:v>0.4423076923076924</c:v>
                </c:pt>
                <c:pt idx="15">
                  <c:v>0.43216808549175878</c:v>
                </c:pt>
                <c:pt idx="16">
                  <c:v>0.39344262295081978</c:v>
                </c:pt>
                <c:pt idx="17">
                  <c:v>0.39178082191780839</c:v>
                </c:pt>
                <c:pt idx="18">
                  <c:v>0.33513513513513515</c:v>
                </c:pt>
                <c:pt idx="19">
                  <c:v>0.31677852348993296</c:v>
                </c:pt>
                <c:pt idx="20">
                  <c:v>0.31250000000000006</c:v>
                </c:pt>
                <c:pt idx="21">
                  <c:v>0.26470588235294124</c:v>
                </c:pt>
                <c:pt idx="22">
                  <c:v>0.2533333333333333</c:v>
                </c:pt>
                <c:pt idx="23">
                  <c:v>0.2533333333333333</c:v>
                </c:pt>
                <c:pt idx="24">
                  <c:v>0.24000000000000002</c:v>
                </c:pt>
                <c:pt idx="25">
                  <c:v>0.23577235772357721</c:v>
                </c:pt>
              </c:numCache>
            </c:numRef>
          </c:val>
        </c:ser>
        <c:axId val="52033408"/>
        <c:axId val="52034944"/>
      </c:barChart>
      <c:catAx>
        <c:axId val="52033408"/>
        <c:scaling>
          <c:orientation val="minMax"/>
        </c:scaling>
        <c:axPos val="l"/>
        <c:tickLblPos val="nextTo"/>
        <c:crossAx val="52034944"/>
        <c:crosses val="autoZero"/>
        <c:auto val="1"/>
        <c:lblAlgn val="ctr"/>
        <c:lblOffset val="100"/>
      </c:catAx>
      <c:valAx>
        <c:axId val="52034944"/>
        <c:scaling>
          <c:orientation val="minMax"/>
        </c:scaling>
        <c:axPos val="b"/>
        <c:majorGridlines/>
        <c:numFmt formatCode="0.00%" sourceLinked="1"/>
        <c:tickLblPos val="nextTo"/>
        <c:crossAx val="52033408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26"/>
  <c:chart>
    <c:title>
      <c:tx>
        <c:rich>
          <a:bodyPr/>
          <a:lstStyle/>
          <a:p>
            <a:pPr>
              <a:defRPr/>
            </a:pPr>
            <a:r>
              <a:rPr lang="pl-PL"/>
              <a:t>Realizowane oferty doskonalenia w r. szk. 2014/2015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Arkusz1!$H$2:$H$9</c:f>
              <c:strCache>
                <c:ptCount val="8"/>
                <c:pt idx="0">
                  <c:v>Jak pomóc uczniowi osiągnąć sukces edukacyjny?</c:v>
                </c:pt>
                <c:pt idx="1">
                  <c:v>Praca z dzieckiem ze specjalnymi potrzebami edukacyjnymi</c:v>
                </c:pt>
                <c:pt idx="2">
                  <c:v>Techniki uczenia się i metody motywujące do nauki</c:v>
                </c:pt>
                <c:pt idx="3">
                  <c:v>Rodzice są partnerami szkoły (przedszkola)</c:v>
                </c:pt>
                <c:pt idx="4">
                  <c:v>Wspieranie  pracy wychowawców grup- bezpieczne przedszkole</c:v>
                </c:pt>
                <c:pt idx="5">
                  <c:v>Postawy uczniowskie. Jak je kształtować?</c:v>
                </c:pt>
                <c:pt idx="6">
                  <c:v>Oferta edukacyjna drogą do właściwej realizacji podstawy programowej</c:v>
                </c:pt>
                <c:pt idx="7">
                  <c:v>Jak i po co prowadzić ewaluację wewnętrzną</c:v>
                </c:pt>
              </c:strCache>
            </c:strRef>
          </c:cat>
          <c:val>
            <c:numRef>
              <c:f>Arkusz1!$I$2:$I$9</c:f>
              <c:numCache>
                <c:formatCode>General</c:formatCode>
                <c:ptCount val="8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100"/>
      </a:pPr>
      <a:endParaRPr lang="pl-P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51320-3315-4CED-AC7B-9B31A1F71AE7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C6179-72CB-4059-96CE-BA2026E7D3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E700C-A34B-4D14-929E-6F0111AC7FB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32D52-32DC-4212-98C5-5147BC04322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32D52-32DC-4212-98C5-5147BC043229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16FE-872D-4DDC-B55F-E24F02ECDBD8}" type="datetimeFigureOut">
              <a:rPr lang="pl-PL" smtClean="0"/>
              <a:pPr/>
              <a:t>2015-02-12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CE13B-76A7-4DB1-8A2F-0F35D753B6C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Prezentacja efektów projektu „Jeleniogórski system wsparcia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placówek oświatowych” </a:t>
            </a:r>
            <a:b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tx2">
                    <a:lumMod val="75000"/>
                  </a:schemeClr>
                </a:solidFill>
              </a:rPr>
              <a:t>(pierwszy etap realizacji)</a:t>
            </a:r>
            <a:endParaRPr lang="pl-PL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Konferencja dla dyrektorów szkół i przedszkoli</a:t>
            </a:r>
          </a:p>
          <a:p>
            <a:r>
              <a:rPr lang="pl-PL" sz="2400" dirty="0" smtClean="0"/>
              <a:t>Jelenia Góra, 13. 02. 2015 r.</a:t>
            </a:r>
            <a:endParaRPr lang="pl-PL" sz="2400" dirty="0"/>
          </a:p>
        </p:txBody>
      </p:sp>
      <p:pic>
        <p:nvPicPr>
          <p:cNvPr id="102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467544" y="260648"/>
            <a:ext cx="1352992" cy="648072"/>
          </a:xfrm>
          <a:prstGeom prst="rect">
            <a:avLst/>
          </a:prstGeom>
          <a:noFill/>
        </p:spPr>
      </p:pic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5910" y="188640"/>
            <a:ext cx="1580386" cy="64807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         </a:t>
            </a:r>
            <a:r>
              <a:rPr kumimoji="0" lang="pl-PL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179" y="587678"/>
            <a:ext cx="6120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</a:pPr>
            <a:r>
              <a:rPr kumimoji="0" lang="pl-PL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Ocena szkoleń przez poszczególne placówki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836712"/>
          <a:ext cx="8568952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Przyrost wiedzy w poszczególnych typach szkół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dirty="0" smtClean="0"/>
              <a:t>Przyrost wiedzy w placówkach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836712"/>
          <a:ext cx="849694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Poziomy osiągniętych wskaźników</a:t>
            </a:r>
            <a:endParaRPr lang="pl-PL" dirty="0"/>
          </a:p>
        </p:txBody>
      </p:sp>
      <p:pic>
        <p:nvPicPr>
          <p:cNvPr id="6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7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Poziomy osiągnięcia poszczególnych wskaźników pochodzą z analiz: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sprawozdań RPW realizowanych w roku szkolnym 2013/2014, </a:t>
            </a:r>
          </a:p>
          <a:p>
            <a:r>
              <a:rPr lang="pl-PL" sz="2800" dirty="0" smtClean="0"/>
              <a:t>wyników ankiet w zakresie ewaluacji </a:t>
            </a:r>
          </a:p>
          <a:p>
            <a:r>
              <a:rPr lang="pl-PL" sz="2800" dirty="0" smtClean="0"/>
              <a:t>wyników ankiet w zakresie osiągania wskaźników, </a:t>
            </a:r>
          </a:p>
          <a:p>
            <a:r>
              <a:rPr lang="pl-PL" sz="2800" dirty="0" smtClean="0"/>
              <a:t>miesięcznych raportów realizacji RPW </a:t>
            </a:r>
          </a:p>
          <a:p>
            <a:r>
              <a:rPr lang="pl-PL" sz="2800" dirty="0" smtClean="0"/>
              <a:t>miesięcznych sprawozdań koordynatorów SWS</a:t>
            </a:r>
          </a:p>
          <a:p>
            <a:pPr>
              <a:buNone/>
            </a:pPr>
            <a:endParaRPr lang="pl-PL" sz="2800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1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	Liczba szkół i przedszkoli objętych pilotażem   w zakresie zmodernizowanego systemu doskonalenia nauczycieli                                         jako elementu wsparcia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25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2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Liczba zrealizowanych </a:t>
            </a:r>
          </a:p>
          <a:p>
            <a:pPr algn="ctr">
              <a:buNone/>
            </a:pPr>
            <a:r>
              <a:rPr lang="pl-PL" dirty="0" smtClean="0"/>
              <a:t>Rocznych Programów Wsparcia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25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3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Liczba dyrektorów szkół/placówek stwierdzających wzrost komplementarności ofert doskonalenia nauczycieli z potrzebami rozwojowymi szkół/placówek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25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5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Liczba nauczycieli stwierdzających wzrost kompetencji w zakresie wykonywanych działań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346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4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Liczba nauczycieli,                                                           którzy ukończyli pełny cykl doskonalenia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621</a:t>
            </a:r>
            <a:endParaRPr lang="pl-PL" sz="4400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Beneficjenci projektu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240" cy="403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5760640"/>
              </a:tblGrid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Typ placówki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Wykaz placówek</a:t>
                      </a:r>
                      <a:endParaRPr lang="pl-PL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Przedszkola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2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4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10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11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13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Integracyjne Przedszkole Nr 14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19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Miejskie Przedszkole Nr 27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Niepubliczne Przedszkole "Bajka"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Niepubliczne Przedszkole "Kacperek"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Niepubliczne Przedszkole "Piątka"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Niepubliczne Przedszkole "Promyczek"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Niepubliczne Przedszkole "Zaczarowany Parasol"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Obraz 1" descr="znak_KAPITAL_LUDZKI"/>
          <p:cNvPicPr>
            <a:picLocks noChangeAspect="1" noChangeArrowheads="1"/>
          </p:cNvPicPr>
          <p:nvPr/>
        </p:nvPicPr>
        <p:blipFill>
          <a:blip r:embed="rId2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pic>
        <p:nvPicPr>
          <p:cNvPr id="9" name="Obraz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6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Liczba nauczycieli deklarujących podniesienie satysfakcji z wykonywanych działań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403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7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Liczba sieci współpracy i samokształcenia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4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8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 Liczba nauczycieli, którzy umieścili własne materiały na platformie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31</a:t>
            </a:r>
            <a:endParaRPr lang="pl-PL" sz="4400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9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 Liczba nauczycieli, którzy stwierdzili wzrost wymiany wiedzy i umiejętności w wyniku działalności SWS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80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11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 Liczba uczestników SWS </a:t>
            </a:r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dirty="0" smtClean="0"/>
              <a:t>86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wskaźnik nr 12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Liczba dyrektorów, którzy stwierdzili podniesienie umiejętności w zakresie diagnozy potrzeb placówek </a:t>
            </a:r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dirty="0" smtClean="0"/>
              <a:t>25 x 2 </a:t>
            </a:r>
            <a:r>
              <a:rPr lang="pl-PL" sz="3600" dirty="0" smtClean="0"/>
              <a:t>(badanie dwukrotne)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Planowane do realizacji* 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369 godzin warsztatów</a:t>
            </a:r>
          </a:p>
          <a:p>
            <a:r>
              <a:rPr lang="pl-PL" dirty="0" smtClean="0"/>
              <a:t>102 godziny konsultacji</a:t>
            </a:r>
          </a:p>
          <a:p>
            <a:r>
              <a:rPr lang="pl-PL" dirty="0" smtClean="0"/>
              <a:t>86 godzin spotkań z ekspertem (sieci samokształcenia)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*od stycznia 2015 r.</a:t>
            </a:r>
            <a:endParaRPr lang="pl-PL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dziękuję za uwagę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Beneficjenci projektu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240" cy="423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5760640"/>
              </a:tblGrid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Typ placówki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Wykaz placówek</a:t>
                      </a:r>
                      <a:endParaRPr lang="pl-PL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Podstawowe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5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6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7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8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10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11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Podstawowa Nr 13</a:t>
                      </a:r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Gimnazja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Gimnazjum Nr 4</a:t>
                      </a:r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</a:t>
                      </a:r>
                      <a:r>
                        <a:rPr lang="pl-PL" dirty="0" err="1" smtClean="0"/>
                        <a:t>ponadgimnazjalne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Zasadnicza Szkoła Zawodowa w Zespole Szkół Technicznych "Mechanik"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Technikum w Zespole Szkół Licealnych i Zawodowych Nr 2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Zespół Szkół Ogólnokształcących i Technicznych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Zespół Szkół Ekonomiczno - Turystycznych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877272"/>
            <a:ext cx="1580386" cy="648072"/>
          </a:xfrm>
          <a:prstGeom prst="rect">
            <a:avLst/>
          </a:prstGeom>
          <a:noFill/>
        </p:spPr>
      </p:pic>
      <p:pic>
        <p:nvPicPr>
          <p:cNvPr id="7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877272"/>
            <a:ext cx="1352992" cy="648072"/>
          </a:xfrm>
          <a:prstGeom prst="rect">
            <a:avLst/>
          </a:prstGeom>
          <a:noFill/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Wykaz zrealizowanych godzin w r. szk. 2013/2014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 smtClean="0"/>
              <a:t>237 godzin warsztatów</a:t>
            </a:r>
          </a:p>
          <a:p>
            <a:r>
              <a:rPr lang="pl-PL" dirty="0" smtClean="0"/>
              <a:t>81 godzin konsultacji</a:t>
            </a:r>
          </a:p>
          <a:p>
            <a:r>
              <a:rPr lang="pl-PL" dirty="0" smtClean="0"/>
              <a:t>8 godzin spotkań z ekspertem (sieci samokształcenia)</a:t>
            </a:r>
          </a:p>
          <a:p>
            <a:r>
              <a:rPr lang="pl-PL" dirty="0" smtClean="0"/>
              <a:t>50 godzin szkoleń</a:t>
            </a:r>
          </a:p>
          <a:p>
            <a:pPr>
              <a:buNone/>
            </a:pPr>
            <a:endParaRPr lang="pl-PL" dirty="0" smtClean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Wykaz zrealizowanych godzin w r. szk. 2014/2015*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112 godzin warsztatów</a:t>
            </a:r>
          </a:p>
          <a:p>
            <a:r>
              <a:rPr lang="pl-PL" dirty="0" smtClean="0"/>
              <a:t>25 godzin konsultacji</a:t>
            </a:r>
          </a:p>
          <a:p>
            <a:r>
              <a:rPr lang="pl-PL" dirty="0" smtClean="0"/>
              <a:t>7 godzin spotkań z ekspertem (sieci samokształcenia)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*do końca XII 2014 r.</a:t>
            </a:r>
            <a:endParaRPr lang="pl-PL" sz="2800" dirty="0"/>
          </a:p>
        </p:txBody>
      </p:sp>
      <p:pic>
        <p:nvPicPr>
          <p:cNvPr id="5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580386" cy="648072"/>
          </a:xfrm>
          <a:prstGeom prst="rect">
            <a:avLst/>
          </a:prstGeom>
          <a:noFill/>
        </p:spPr>
      </p:pic>
      <p:pic>
        <p:nvPicPr>
          <p:cNvPr id="6" name="Obraz 1" descr="znak_KAPITAL_LUDZKI"/>
          <p:cNvPicPr>
            <a:picLocks noChangeAspect="1" noChangeArrowheads="1"/>
          </p:cNvPicPr>
          <p:nvPr/>
        </p:nvPicPr>
        <p:blipFill>
          <a:blip r:embed="rId3" cstate="print"/>
          <a:srcRect l="15126" t="21193" r="11165" b="22115"/>
          <a:stretch>
            <a:fillRect/>
          </a:stretch>
        </p:blipFill>
        <p:spPr bwMode="auto">
          <a:xfrm>
            <a:off x="539552" y="5733256"/>
            <a:ext cx="1352992" cy="648072"/>
          </a:xfrm>
          <a:prstGeom prst="rect">
            <a:avLst/>
          </a:prstGeom>
          <a:noFill/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7544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l-PL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96050" algn="r"/>
              </a:tabLst>
              <a:defRPr/>
            </a:pPr>
            <a:r>
              <a:rPr kumimoji="0" lang="pl-PL" sz="1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Projekt współfinansowany ze środków Unii Europejskiej w ramach Europejskiego Funduszu Społecznego</a:t>
            </a:r>
            <a:endParaRPr kumimoji="0" lang="pl-PL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Ocena szkoleń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Ocena trenerów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Ocena przydatności szkoleń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Ocena przygotowania szkoleń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613</Words>
  <Application>Microsoft Office PowerPoint</Application>
  <PresentationFormat>Pokaz na ekranie (4:3)</PresentationFormat>
  <Paragraphs>160</Paragraphs>
  <Slides>28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Motyw pakietu Office</vt:lpstr>
      <vt:lpstr>Prezentacja efektów projektu „Jeleniogórski system wsparcia  placówek oświatowych”  (pierwszy etap realizacji)</vt:lpstr>
      <vt:lpstr>Beneficjenci projektu</vt:lpstr>
      <vt:lpstr>Beneficjenci projektu</vt:lpstr>
      <vt:lpstr>Wykaz zrealizowanych godzin w r. szk. 2013/2014</vt:lpstr>
      <vt:lpstr>Wykaz zrealizowanych godzin w r. szk. 2014/2015*</vt:lpstr>
      <vt:lpstr>Ocena szkoleń</vt:lpstr>
      <vt:lpstr>Ocena trenerów</vt:lpstr>
      <vt:lpstr>Ocena przydatności szkoleń</vt:lpstr>
      <vt:lpstr>Ocena przygotowania szkoleń</vt:lpstr>
      <vt:lpstr>Ocena szkoleń przez poszczególne placówki</vt:lpstr>
      <vt:lpstr>Przyrost wiedzy w poszczególnych typach szkół</vt:lpstr>
      <vt:lpstr>Przyrost wiedzy w placówkach</vt:lpstr>
      <vt:lpstr>Poziomy osiągniętych wskaźników</vt:lpstr>
      <vt:lpstr>Poziomy osiągnięcia poszczególnych wskaźników pochodzą z analiz:</vt:lpstr>
      <vt:lpstr>wskaźnik nr 1</vt:lpstr>
      <vt:lpstr>wskaźnik nr 2</vt:lpstr>
      <vt:lpstr>wskaźnik nr 3</vt:lpstr>
      <vt:lpstr>wskaźnik nr 5</vt:lpstr>
      <vt:lpstr>wskaźnik nr 4</vt:lpstr>
      <vt:lpstr>wskaźnik nr 6</vt:lpstr>
      <vt:lpstr>wskaźnik nr 7</vt:lpstr>
      <vt:lpstr>wskaźnik nr 8</vt:lpstr>
      <vt:lpstr>wskaźnik nr 9</vt:lpstr>
      <vt:lpstr>wskaźnik nr 11</vt:lpstr>
      <vt:lpstr>wskaźnik nr 12</vt:lpstr>
      <vt:lpstr>Slajd 26</vt:lpstr>
      <vt:lpstr>Planowane do realizacji* </vt:lpstr>
      <vt:lpstr>dziękuję za uwagę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efektów projektu „Jeleniogórski system wspierania  szkół i placówek”</dc:title>
  <dc:creator>monika</dc:creator>
  <cp:lastModifiedBy>monika</cp:lastModifiedBy>
  <cp:revision>21</cp:revision>
  <dcterms:created xsi:type="dcterms:W3CDTF">2015-01-22T19:33:37Z</dcterms:created>
  <dcterms:modified xsi:type="dcterms:W3CDTF">2015-02-12T20:29:27Z</dcterms:modified>
</cp:coreProperties>
</file>