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slideLayouts/slideLayout25.xml" ContentType="application/vnd.openxmlformats-officedocument.presentationml.slideLayou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handoutMasterIdLst>
    <p:handoutMasterId r:id="rId35"/>
  </p:handoutMasterIdLst>
  <p:sldIdLst>
    <p:sldId id="256" r:id="rId4"/>
    <p:sldId id="25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2" r:id="rId18"/>
    <p:sldId id="361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3" r:id="rId27"/>
    <p:sldId id="372" r:id="rId28"/>
    <p:sldId id="371" r:id="rId29"/>
    <p:sldId id="363" r:id="rId30"/>
    <p:sldId id="375" r:id="rId31"/>
    <p:sldId id="376" r:id="rId32"/>
    <p:sldId id="344" r:id="rId33"/>
  </p:sldIdLst>
  <p:sldSz cx="9144000" cy="6858000" type="screen4x3"/>
  <p:notesSz cx="7099300" cy="102346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74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firstSliceAng val="0"/>
      </c:pieChart>
    </c:plotArea>
    <c:legend>
      <c:legendPos val="r"/>
      <c:layout>
        <c:manualLayout>
          <c:xMode val="edge"/>
          <c:yMode val="edge"/>
          <c:x val="0.66595877157122785"/>
          <c:y val="5.2909796531843835E-2"/>
          <c:w val="0.3340412332404295"/>
          <c:h val="0.86682980012113986"/>
        </c:manualLayout>
      </c:layout>
    </c:legend>
    <c:plotVisOnly val="1"/>
  </c:chart>
  <c:txPr>
    <a:bodyPr/>
    <a:lstStyle/>
    <a:p>
      <a:pPr>
        <a:defRPr b="1"/>
      </a:pPr>
      <a:endParaRPr lang="pl-PL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barChart>
        <c:barDir val="bar"/>
        <c:grouping val="clustered"/>
        <c:ser>
          <c:idx val="0"/>
          <c:order val="0"/>
          <c:dPt>
            <c:idx val="9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cat>
            <c:strRef>
              <c:f>Arkusz1!$C$4:$C$13</c:f>
              <c:strCache>
                <c:ptCount val="10"/>
                <c:pt idx="0">
                  <c:v>Atmosfera na zajęciach</c:v>
                </c:pt>
                <c:pt idx="1">
                  <c:v>Jakość i przydatność materiałów szkoleniowych</c:v>
                </c:pt>
                <c:pt idx="2">
                  <c:v>Zainteresowanie szkoleniem poszerzającym</c:v>
                </c:pt>
                <c:pt idx="3">
                  <c:v>Poziom wiedzy wykładowcy</c:v>
                </c:pt>
                <c:pt idx="4">
                  <c:v>Przygotowanie Sali</c:v>
                </c:pt>
                <c:pt idx="5">
                  <c:v>Sposób przekazywania wiedzy przez wykładowcę</c:v>
                </c:pt>
                <c:pt idx="6">
                  <c:v>Realizacja planu szkolenia</c:v>
                </c:pt>
                <c:pt idx="7">
                  <c:v>Spełnienie oczekiwań</c:v>
                </c:pt>
                <c:pt idx="8">
                  <c:v>Praktyczna przydatność zdobytej wiedzy</c:v>
                </c:pt>
                <c:pt idx="9">
                  <c:v>ŚREDNIA OCEN</c:v>
                </c:pt>
              </c:strCache>
            </c:strRef>
          </c:cat>
          <c:val>
            <c:numRef>
              <c:f>Arkusz1!$D$4:$D$13</c:f>
              <c:numCache>
                <c:formatCode>General</c:formatCode>
                <c:ptCount val="10"/>
                <c:pt idx="0" formatCode="0.00">
                  <c:v>6</c:v>
                </c:pt>
                <c:pt idx="1">
                  <c:v>5.88</c:v>
                </c:pt>
                <c:pt idx="2">
                  <c:v>5.88</c:v>
                </c:pt>
                <c:pt idx="3" formatCode="0.00">
                  <c:v>6</c:v>
                </c:pt>
                <c:pt idx="4">
                  <c:v>5.81</c:v>
                </c:pt>
                <c:pt idx="5" formatCode="0.00">
                  <c:v>6</c:v>
                </c:pt>
                <c:pt idx="6">
                  <c:v>5.35</c:v>
                </c:pt>
                <c:pt idx="7">
                  <c:v>5.81</c:v>
                </c:pt>
                <c:pt idx="8">
                  <c:v>5.96</c:v>
                </c:pt>
                <c:pt idx="9" formatCode="0.00">
                  <c:v>5.8544444444444439</c:v>
                </c:pt>
              </c:numCache>
            </c:numRef>
          </c:val>
        </c:ser>
        <c:axId val="99103872"/>
        <c:axId val="108231680"/>
      </c:barChart>
      <c:catAx>
        <c:axId val="99103872"/>
        <c:scaling>
          <c:orientation val="minMax"/>
        </c:scaling>
        <c:axPos val="l"/>
        <c:tickLblPos val="nextTo"/>
        <c:crossAx val="108231680"/>
        <c:crosses val="autoZero"/>
        <c:auto val="1"/>
        <c:lblAlgn val="ctr"/>
        <c:lblOffset val="100"/>
      </c:catAx>
      <c:valAx>
        <c:axId val="108231680"/>
        <c:scaling>
          <c:orientation val="minMax"/>
        </c:scaling>
        <c:axPos val="b"/>
        <c:majorGridlines/>
        <c:numFmt formatCode="0.00" sourceLinked="1"/>
        <c:tickLblPos val="nextTo"/>
        <c:crossAx val="99103872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firstSliceAng val="0"/>
      </c:pieChart>
    </c:plotArea>
    <c:legend>
      <c:legendPos val="r"/>
      <c:layout>
        <c:manualLayout>
          <c:xMode val="edge"/>
          <c:yMode val="edge"/>
          <c:x val="0.65048487894525753"/>
          <c:y val="6.6585010207057468E-2"/>
          <c:w val="0.33404123324042961"/>
          <c:h val="0.8668298001211403"/>
        </c:manualLayout>
      </c:layout>
    </c:legend>
    <c:plotVisOnly val="1"/>
  </c:chart>
  <c:txPr>
    <a:bodyPr/>
    <a:lstStyle/>
    <a:p>
      <a:pPr>
        <a:defRPr b="1"/>
      </a:pPr>
      <a:endParaRPr lang="pl-PL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8625884788695807"/>
          <c:y val="0.13655932169152923"/>
          <c:w val="0.70762064572862904"/>
          <c:h val="0.80985740641612258"/>
        </c:manualLayout>
      </c:layout>
      <c:barChart>
        <c:barDir val="col"/>
        <c:grouping val="clustered"/>
        <c:ser>
          <c:idx val="0"/>
          <c:order val="0"/>
          <c:tx>
            <c:strRef>
              <c:f>Arkusz1!$D$114</c:f>
              <c:strCache>
                <c:ptCount val="1"/>
                <c:pt idx="0">
                  <c:v>Przed</c:v>
                </c:pt>
              </c:strCache>
            </c:strRef>
          </c:tx>
          <c:cat>
            <c:numRef>
              <c:f>Arkusz1!$C$115:$C$119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Arkusz1!$D$115:$D$119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8</c:v>
                </c:pt>
                <c:pt idx="4">
                  <c:v>3</c:v>
                </c:pt>
              </c:numCache>
            </c:numRef>
          </c:val>
        </c:ser>
        <c:ser>
          <c:idx val="1"/>
          <c:order val="1"/>
          <c:tx>
            <c:strRef>
              <c:f>Arkusz1!$E$114</c:f>
              <c:strCache>
                <c:ptCount val="1"/>
                <c:pt idx="0">
                  <c:v>Po</c:v>
                </c:pt>
              </c:strCache>
            </c:strRef>
          </c:tx>
          <c:cat>
            <c:numRef>
              <c:f>Arkusz1!$C$115:$C$119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Arkusz1!$E$115:$E$119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12</c:v>
                </c:pt>
              </c:numCache>
            </c:numRef>
          </c:val>
        </c:ser>
        <c:axId val="83381632"/>
        <c:axId val="83408000"/>
      </c:barChart>
      <c:catAx>
        <c:axId val="83381632"/>
        <c:scaling>
          <c:orientation val="minMax"/>
        </c:scaling>
        <c:axPos val="b"/>
        <c:numFmt formatCode="General" sourceLinked="1"/>
        <c:tickLblPos val="nextTo"/>
        <c:crossAx val="83408000"/>
        <c:crosses val="autoZero"/>
        <c:auto val="1"/>
        <c:lblAlgn val="ctr"/>
        <c:lblOffset val="100"/>
      </c:catAx>
      <c:valAx>
        <c:axId val="83408000"/>
        <c:scaling>
          <c:orientation val="minMax"/>
        </c:scaling>
        <c:axPos val="l"/>
        <c:majorGridlines/>
        <c:numFmt formatCode="General" sourceLinked="1"/>
        <c:tickLblPos val="nextTo"/>
        <c:crossAx val="83381632"/>
        <c:crosses val="autoZero"/>
        <c:crossBetween val="between"/>
      </c:valAx>
    </c:plotArea>
    <c:legend>
      <c:legendPos val="r"/>
      <c:layout/>
    </c:legend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firstSliceAng val="0"/>
      </c:pieChart>
    </c:plotArea>
    <c:legend>
      <c:legendPos val="r"/>
      <c:layout>
        <c:manualLayout>
          <c:xMode val="edge"/>
          <c:yMode val="edge"/>
          <c:x val="0.65048487894525753"/>
          <c:y val="6.6585010207057468E-2"/>
          <c:w val="0.33404123324042972"/>
          <c:h val="0.86682980012114075"/>
        </c:manualLayout>
      </c:layout>
    </c:legend>
    <c:plotVisOnly val="1"/>
  </c:chart>
  <c:txPr>
    <a:bodyPr/>
    <a:lstStyle/>
    <a:p>
      <a:pPr>
        <a:defRPr b="1"/>
      </a:pPr>
      <a:endParaRPr lang="pl-PL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5069349724193965E-2"/>
          <c:y val="0.36370159207899461"/>
          <c:w val="0.82420376986224997"/>
          <c:h val="0.5693538260058647"/>
        </c:manualLayout>
      </c:layout>
      <c:barChart>
        <c:barDir val="col"/>
        <c:grouping val="clustered"/>
        <c:axId val="148052608"/>
        <c:axId val="148066688"/>
      </c:barChart>
      <c:catAx>
        <c:axId val="148052608"/>
        <c:scaling>
          <c:orientation val="minMax"/>
        </c:scaling>
        <c:delete val="1"/>
        <c:axPos val="b"/>
        <c:numFmt formatCode="General" sourceLinked="1"/>
        <c:tickLblPos val="none"/>
        <c:crossAx val="148066688"/>
        <c:crosses val="autoZero"/>
        <c:auto val="1"/>
        <c:lblAlgn val="ctr"/>
        <c:lblOffset val="100"/>
      </c:catAx>
      <c:valAx>
        <c:axId val="148066688"/>
        <c:scaling>
          <c:orientation val="minMax"/>
        </c:scaling>
        <c:axPos val="l"/>
        <c:numFmt formatCode="General" sourceLinked="1"/>
        <c:tickLblPos val="nextTo"/>
        <c:crossAx val="148052608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Arkusz1!$D$133</c:f>
              <c:strCache>
                <c:ptCount val="1"/>
                <c:pt idx="0">
                  <c:v>Przed</c:v>
                </c:pt>
              </c:strCache>
            </c:strRef>
          </c:tx>
          <c:cat>
            <c:numRef>
              <c:f>Arkusz1!$C$134:$C$138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Arkusz1!$D$134:$D$138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9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Arkusz1!$E$133</c:f>
              <c:strCache>
                <c:ptCount val="1"/>
                <c:pt idx="0">
                  <c:v>Po</c:v>
                </c:pt>
              </c:strCache>
            </c:strRef>
          </c:tx>
          <c:cat>
            <c:numRef>
              <c:f>Arkusz1!$C$134:$C$138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Arkusz1!$E$134:$E$138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9</c:v>
                </c:pt>
              </c:numCache>
            </c:numRef>
          </c:val>
        </c:ser>
        <c:axId val="155459584"/>
        <c:axId val="155461120"/>
      </c:barChart>
      <c:catAx>
        <c:axId val="155459584"/>
        <c:scaling>
          <c:orientation val="minMax"/>
        </c:scaling>
        <c:axPos val="b"/>
        <c:numFmt formatCode="General" sourceLinked="1"/>
        <c:tickLblPos val="nextTo"/>
        <c:crossAx val="155461120"/>
        <c:crosses val="autoZero"/>
        <c:auto val="1"/>
        <c:lblAlgn val="ctr"/>
        <c:lblOffset val="100"/>
      </c:catAx>
      <c:valAx>
        <c:axId val="155461120"/>
        <c:scaling>
          <c:orientation val="minMax"/>
        </c:scaling>
        <c:axPos val="l"/>
        <c:majorGridlines/>
        <c:numFmt formatCode="General" sourceLinked="1"/>
        <c:tickLblPos val="nextTo"/>
        <c:crossAx val="155459584"/>
        <c:crosses val="autoZero"/>
        <c:crossBetween val="between"/>
      </c:valAx>
    </c:plotArea>
    <c:legend>
      <c:legendPos val="r"/>
      <c:layout/>
    </c:legend>
    <c:plotVisOnly val="1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firstSliceAng val="0"/>
      </c:pieChart>
    </c:plotArea>
    <c:legend>
      <c:legendPos val="r"/>
      <c:layout>
        <c:manualLayout>
          <c:xMode val="edge"/>
          <c:yMode val="edge"/>
          <c:x val="0.65048487894525753"/>
          <c:y val="6.6585010207057468E-2"/>
          <c:w val="0.33404123324042972"/>
          <c:h val="0.86682980012114075"/>
        </c:manualLayout>
      </c:layout>
    </c:legend>
    <c:plotVisOnly val="1"/>
  </c:chart>
  <c:txPr>
    <a:bodyPr/>
    <a:lstStyle/>
    <a:p>
      <a:pPr>
        <a:defRPr b="1"/>
      </a:pPr>
      <a:endParaRPr lang="pl-PL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799344646460482"/>
          <c:y val="6.2649071978113549E-2"/>
          <c:w val="0.73759132349826773"/>
          <c:h val="0.84596828650983291"/>
        </c:manualLayout>
      </c:layout>
      <c:barChart>
        <c:barDir val="col"/>
        <c:grouping val="clustered"/>
        <c:ser>
          <c:idx val="0"/>
          <c:order val="0"/>
          <c:tx>
            <c:strRef>
              <c:f>Arkusz1!$E$148</c:f>
              <c:strCache>
                <c:ptCount val="1"/>
                <c:pt idx="0">
                  <c:v>Przed</c:v>
                </c:pt>
              </c:strCache>
            </c:strRef>
          </c:tx>
          <c:cat>
            <c:numRef>
              <c:f>Arkusz1!$D$149:$D$153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Arkusz1!$E$149:$E$153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10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Arkusz1!$F$148</c:f>
              <c:strCache>
                <c:ptCount val="1"/>
                <c:pt idx="0">
                  <c:v>Po</c:v>
                </c:pt>
              </c:strCache>
            </c:strRef>
          </c:tx>
          <c:cat>
            <c:numRef>
              <c:f>Arkusz1!$D$149:$D$153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Arkusz1!$F$149:$F$153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11</c:v>
                </c:pt>
              </c:numCache>
            </c:numRef>
          </c:val>
        </c:ser>
        <c:axId val="155501696"/>
        <c:axId val="155503232"/>
      </c:barChart>
      <c:catAx>
        <c:axId val="155501696"/>
        <c:scaling>
          <c:orientation val="minMax"/>
        </c:scaling>
        <c:axPos val="b"/>
        <c:numFmt formatCode="General" sourceLinked="1"/>
        <c:tickLblPos val="nextTo"/>
        <c:crossAx val="155503232"/>
        <c:crosses val="autoZero"/>
        <c:auto val="1"/>
        <c:lblAlgn val="ctr"/>
        <c:lblOffset val="100"/>
      </c:catAx>
      <c:valAx>
        <c:axId val="155503232"/>
        <c:scaling>
          <c:orientation val="minMax"/>
        </c:scaling>
        <c:axPos val="l"/>
        <c:majorGridlines/>
        <c:numFmt formatCode="General" sourceLinked="1"/>
        <c:tickLblPos val="nextTo"/>
        <c:crossAx val="155501696"/>
        <c:crosses val="autoZero"/>
        <c:crossBetween val="between"/>
      </c:valAx>
    </c:plotArea>
    <c:legend>
      <c:legendPos val="r"/>
      <c:layout/>
    </c:legend>
    <c:plotVisOnly val="1"/>
  </c:chart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79750" cy="511175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>
                <a:solidFill>
                  <a:srgbClr val="324496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defRPr sz="1400"/>
            </a:pPr>
            <a:endParaRPr lang="pl-PL"/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017963" y="0"/>
            <a:ext cx="3081337" cy="511175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 algn="r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>
                <a:solidFill>
                  <a:srgbClr val="324496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defRPr sz="1400"/>
            </a:pPr>
            <a:r>
              <a:rPr lang="pl-PL"/>
              <a:t>Zawiercie, Villa Verde, 18.09.2008</a:t>
            </a: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9723438"/>
            <a:ext cx="3079750" cy="511175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>
                <a:solidFill>
                  <a:srgbClr val="324496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defRPr sz="1400"/>
            </a:pPr>
            <a:r>
              <a:rPr lang="pl-PL"/>
              <a:t>Szkolenie Electrabel Polska SA</a:t>
            </a: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017963" y="9723438"/>
            <a:ext cx="3081337" cy="511175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 algn="r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>
                <a:latin typeface="+mn-lt"/>
                <a:cs typeface="+mn-cs"/>
              </a:defRPr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>
              <a:defRPr sz="1400"/>
            </a:pPr>
            <a:fld id="{B7C57C9E-6FA6-4FAF-A3FE-B7FA7262E16D}" type="slidenum">
              <a:rPr/>
              <a:pPr>
                <a:defRPr sz="1400"/>
              </a:pPr>
              <a:t>‹#›</a:t>
            </a:fld>
            <a:endParaRPr lang="pl-PL">
              <a:solidFill>
                <a:srgbClr val="324496"/>
              </a:solidFill>
              <a:latin typeface="Arial" pitchFamily="18"/>
              <a:ea typeface="Arial Unicode MS" pitchFamily="34"/>
              <a:cs typeface="Arial Unicode MS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>
            <a:spLocks noMove="1" noResize="1"/>
          </p:cNvSpPr>
          <p:nvPr/>
        </p:nvSpPr>
        <p:spPr>
          <a:xfrm>
            <a:off x="0" y="0"/>
            <a:ext cx="7099300" cy="10234613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lIns="0" tIns="0" rIns="0" bIns="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Dowolny kształt 2"/>
          <p:cNvSpPr/>
          <p:nvPr/>
        </p:nvSpPr>
        <p:spPr>
          <a:xfrm>
            <a:off x="0" y="0"/>
            <a:ext cx="7099300" cy="10234613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4820" name="Symbol zastępczy notatek 3"/>
          <p:cNvSpPr txBox="1">
            <a:spLocks noGrp="1"/>
          </p:cNvSpPr>
          <p:nvPr>
            <p:ph type="body" sz="quarter" idx="3"/>
          </p:nvPr>
        </p:nvSpPr>
        <p:spPr bwMode="auto">
          <a:xfrm>
            <a:off x="890588" y="5403850"/>
            <a:ext cx="5303837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40" tIns="47520" rIns="95040" bIns="475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  <p:sp>
        <p:nvSpPr>
          <p:cNvPr id="5" name="Symbol zastępczy nagłówka 4"/>
          <p:cNvSpPr txBox="1">
            <a:spLocks noGrp="1"/>
          </p:cNvSpPr>
          <p:nvPr>
            <p:ph type="hdr" sz="quarter"/>
          </p:nvPr>
        </p:nvSpPr>
        <p:spPr>
          <a:xfrm>
            <a:off x="782638" y="444500"/>
            <a:ext cx="5434012" cy="388938"/>
          </a:xfrm>
          <a:prstGeom prst="rect">
            <a:avLst/>
          </a:prstGeom>
          <a:noFill/>
          <a:ln>
            <a:noFill/>
          </a:ln>
        </p:spPr>
        <p:txBody>
          <a:bodyPr vert="horz" wrap="square" lIns="95040" tIns="47520" rIns="95040" bIns="47520" anchor="t" anchorCtr="0" compatLnSpc="1"/>
          <a:lstStyle>
            <a:lvl1pPr marL="0" marR="0" lvl="0" indent="0" algn="l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BE" sz="1100" b="0" i="0" u="none" strike="noStrike" baseline="0">
                <a:solidFill>
                  <a:srgbClr val="000000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4822" name="Symbol zastępczy obrazu slajdu 5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0600" y="766763"/>
            <a:ext cx="5116513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7" name="Dowolny kształt 6"/>
          <p:cNvSpPr/>
          <p:nvPr/>
        </p:nvSpPr>
        <p:spPr>
          <a:xfrm>
            <a:off x="920750" y="5056188"/>
            <a:ext cx="584200" cy="293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5400" tIns="47520" rIns="95400" bIns="4752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300" b="1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Notes</a:t>
            </a:r>
          </a:p>
        </p:txBody>
      </p:sp>
      <p:sp>
        <p:nvSpPr>
          <p:cNvPr id="8" name="Symbol zastępczy daty 7"/>
          <p:cNvSpPr txBox="1">
            <a:spLocks noGrp="1"/>
          </p:cNvSpPr>
          <p:nvPr>
            <p:ph type="dt" idx="1"/>
          </p:nvPr>
        </p:nvSpPr>
        <p:spPr>
          <a:xfrm>
            <a:off x="4329113" y="9221788"/>
            <a:ext cx="2366962" cy="395287"/>
          </a:xfrm>
          <a:prstGeom prst="rect">
            <a:avLst/>
          </a:prstGeom>
          <a:noFill/>
          <a:ln>
            <a:noFill/>
          </a:ln>
        </p:spPr>
        <p:txBody>
          <a:bodyPr vert="horz" wrap="square" lIns="96480" tIns="48240" rIns="96480" bIns="48240" anchor="b" anchorCtr="0" compatLnSpc="1"/>
          <a:lstStyle>
            <a:lvl1pPr marL="0" marR="0" lvl="0" indent="0" algn="r" rtl="0" fontAlgn="auto" hangingPunct="0">
              <a:lnSpc>
                <a:spcPct val="100000"/>
              </a:lnSpc>
              <a:spcBef>
                <a:spcPts val="686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1100" b="0" i="0" u="none" strike="noStrike" baseline="0">
                <a:solidFill>
                  <a:srgbClr val="000000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</a:lstStyle>
          <a:p>
            <a:pPr>
              <a:defRPr/>
            </a:pPr>
            <a:r>
              <a:t>Zawiercie, Villa Verde, 18.09.2008</a:t>
            </a:r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5"/>
          </p:nvPr>
        </p:nvSpPr>
        <p:spPr>
          <a:xfrm>
            <a:off x="3382963" y="9351963"/>
            <a:ext cx="361950" cy="2635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480" tIns="48240" rIns="96480" bIns="48240" anchor="b" anchorCtr="0" compatLnSpc="1"/>
          <a:lstStyle>
            <a:lvl1pPr marL="0" marR="0" lvl="0" indent="0" algn="ctr" rtl="0" fontAlgn="auto" hangingPunct="0">
              <a:lnSpc>
                <a:spcPct val="100000"/>
              </a:lnSpc>
              <a:spcBef>
                <a:spcPts val="686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1100" b="0" i="0" u="none" strike="noStrike" baseline="0">
                <a:solidFill>
                  <a:srgbClr val="000000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</a:lstStyle>
          <a:p>
            <a:pPr>
              <a:defRPr/>
            </a:pPr>
            <a:fld id="{FC64C999-A06B-46BA-BDFC-FE1375124421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" name="Symbol zastępczy stopki 9"/>
          <p:cNvSpPr txBox="1">
            <a:spLocks noGrp="1"/>
          </p:cNvSpPr>
          <p:nvPr>
            <p:ph type="ftr" sz="quarter" idx="4"/>
          </p:nvPr>
        </p:nvSpPr>
        <p:spPr>
          <a:xfrm>
            <a:off x="407988" y="9351963"/>
            <a:ext cx="695325" cy="263525"/>
          </a:xfrm>
          <a:prstGeom prst="rect">
            <a:avLst/>
          </a:prstGeom>
          <a:noFill/>
          <a:ln>
            <a:noFill/>
          </a:ln>
        </p:spPr>
        <p:txBody>
          <a:bodyPr vert="horz" wrap="square" lIns="96480" tIns="48240" rIns="96480" bIns="48240" anchor="b" anchorCtr="0" compatLnSpc="1"/>
          <a:lstStyle>
            <a:lvl1pPr marL="0" marR="0" lvl="0" indent="0" algn="l" rtl="0" fontAlgn="auto" hangingPunct="0">
              <a:lnSpc>
                <a:spcPct val="100000"/>
              </a:lnSpc>
              <a:spcBef>
                <a:spcPts val="686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1100" b="0" i="0" u="none" strike="noStrike" baseline="0">
                <a:solidFill>
                  <a:srgbClr val="000000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</a:lstStyle>
          <a:p>
            <a:pPr>
              <a:defRPr/>
            </a:pPr>
            <a:r>
              <a:t>Szkolenie Electrabel Polska SA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50"/>
      </a:spcBef>
      <a:spcAft>
        <a:spcPct val="0"/>
      </a:spcAft>
      <a:tabLst>
        <a:tab pos="0" algn="l"/>
        <a:tab pos="447675" algn="l"/>
        <a:tab pos="896938" algn="l"/>
        <a:tab pos="1346200" algn="l"/>
        <a:tab pos="1795463" algn="l"/>
        <a:tab pos="2244725" algn="l"/>
        <a:tab pos="2693988" algn="l"/>
        <a:tab pos="3143250" algn="l"/>
        <a:tab pos="3592513" algn="l"/>
        <a:tab pos="4041775" algn="l"/>
        <a:tab pos="4491038" algn="l"/>
        <a:tab pos="4940300" algn="l"/>
        <a:tab pos="5389563" algn="l"/>
        <a:tab pos="5838825" algn="l"/>
        <a:tab pos="6288088" algn="l"/>
        <a:tab pos="6737350" algn="l"/>
        <a:tab pos="7186613" algn="l"/>
        <a:tab pos="7635875" algn="l"/>
        <a:tab pos="8085138" algn="l"/>
        <a:tab pos="8534400" algn="l"/>
        <a:tab pos="8983663" algn="l"/>
      </a:tabLst>
      <a:defRPr lang="pl-PL" sz="1200">
        <a:solidFill>
          <a:srgbClr val="000000"/>
        </a:solidFill>
        <a:latin typeface="Times New Roman" pitchFamily="18"/>
        <a:ea typeface="Arial Unicode MS" pitchFamily="2"/>
        <a:cs typeface="Tahoma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 Unicode MS" pitchFamily="34" charset="-128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 Unicode MS" pitchFamily="34" charset="-128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 Unicode MS" pitchFamily="34" charset="-128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35843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EF78606-866F-4706-93DD-D8262900A219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5846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5059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B592882-AC4C-4BF9-AF64-BFB25BAB10E0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060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5062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6083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647FF35-D73E-457E-B7D1-3B0015DB1994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4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6086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7107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AE6E316-8296-4E7F-A7E9-BBF4122FD3CA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108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7110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8131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656FC25-F1B0-48E0-AEE3-4805AA0ED1AA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2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8134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9155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75DC682-FAE1-4F6D-AD8D-40C0E47AA97B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9158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0179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E752818-FCB9-4705-8776-45A6065CBE88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180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0182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1203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28D0343-57B7-4A79-9C8E-8B46F22F0F21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04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1206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2227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55AA2B5-C5B8-49FE-939A-FCCA9A2E65C7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2230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3251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87FEAB6-BA23-48B0-A69E-7F48D65A0EC6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3254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4275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C68EBE3-567C-4F49-812F-7611CCB8FCE1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4276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4278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36867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791521-4C21-4AE5-9486-A845C5B3985A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6870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5299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62E2941-6E3E-4AA9-9AA8-3EFDFF867A0D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300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5302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6323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FBF4D34-8D21-48CF-B9DA-3665E2B48364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6326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7347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697CD8B-8692-4209-851D-089B6FD6F9F3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8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7350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8371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0E65B56-3BDA-4AA9-9089-05A8E2B984A4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8374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59395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6F0FCFC-C08C-4ED9-92AF-2A10C6D61169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9396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9398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60419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AC67490-D269-48B1-880B-CD48444471F9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0420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0422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61443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F9266D7-26CD-4048-B954-1E5E1624E77A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1444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1446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62467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8E72A57-EBC7-4820-ABA7-055B71B86806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2468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2470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63491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F1162A0-9B32-4A9B-A784-FD50D8AA59D9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3492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3494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64515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F845315-25AC-4EBD-AE91-C1953EBF38B1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16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4518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37891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6C9E1D8-05E1-4884-A7CA-266AD2A69B4F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2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7894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65539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6E0FDCC-7EBB-4E9E-BD0B-581DF706850B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540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5542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38915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15614A9-D15F-4280-B5B1-A5FB3E31E296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6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8918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39939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40C15AE-07C5-40C1-842D-67B2424E4D84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40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9942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0963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C31E112-B243-455C-A6AE-89EA3BBF3D2C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0966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1987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57074CD-406E-4DC3-8246-914733EE0FF3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988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1990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3011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F94F1C8-3621-4222-B70B-C343214C17F9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3014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daty 7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Zawiercie, Villa Verde, 18.09.2008</a:t>
            </a:r>
          </a:p>
        </p:txBody>
      </p:sp>
      <p:sp>
        <p:nvSpPr>
          <p:cNvPr id="44035" name="Symbol zastępczy numeru slajdu 8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A44F992-4AAE-4BF5-95A3-10607608E3F5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ts val="688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6" name="Symbol zastępczy stopki 9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ts val="688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Szkolenie Electrabel Polska SA</a:t>
            </a:r>
          </a:p>
        </p:txBody>
      </p:sp>
      <p:sp>
        <p:nvSpPr>
          <p:cNvPr id="2" name="Dowolny kształt 1"/>
          <p:cNvSpPr/>
          <p:nvPr/>
        </p:nvSpPr>
        <p:spPr>
          <a:xfrm>
            <a:off x="990600" y="766763"/>
            <a:ext cx="5118100" cy="38385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4038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890588" y="5403850"/>
            <a:ext cx="5303837" cy="3862388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9720" tIns="52200" rIns="99720" bIns="52200">
            <a:spAutoFit/>
          </a:bodyPr>
          <a:lstStyle/>
          <a:p>
            <a:pPr eaLnBrk="1">
              <a:buClr>
                <a:srgbClr val="000000"/>
              </a:buClr>
              <a:buFont typeface="Times New Roman" pitchFamily="18" charset="0"/>
              <a:buChar char="•"/>
            </a:pPr>
            <a:endParaRPr smtClean="0">
              <a:latin typeface="Times New Roman" pitchFamily="18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8B371B96-0BF4-4C01-8D7C-92F81AEF58ED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384FB8F8-F682-47B6-84F0-DE815A5D32AD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53213" y="100013"/>
            <a:ext cx="2184400" cy="52752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0013" y="100013"/>
            <a:ext cx="6400800" cy="52752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B1E5C431-ADF6-445B-8D5B-093A87D1815F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BEDD0118-DEA8-4100-82D1-6A73585DA837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2414E50D-8C1F-4B02-BADC-770CEB8D64C2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48BA68D1-9E96-48AB-A609-4149D8811334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03D7156B-202D-4F33-8935-483FAF13A7EC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CAF445CE-FD55-4D7D-91F4-B15FBD01329D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9F391BEA-66EC-43D9-BEB8-9FFCFAECCBA8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30BF0E43-A8E6-4A3C-A488-78126FFD1A38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E57DC41B-6B62-4594-A651-5141AF3A0D60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5623A196-C3A9-49A1-A763-D430082FEF66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314E2A21-B0CD-4639-ABEE-BDA1266E0C9D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C3ECE154-AFE4-47F4-BD34-A2BCC58A936D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05600" y="1600200"/>
            <a:ext cx="2132013" cy="452596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1600200"/>
            <a:ext cx="6248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stopki 8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9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10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D190F191-12FF-449B-80F5-5DBB8D2E7DFB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71685-E597-4F7E-A2C2-9C60AE06E63D}" type="slidenum">
              <a:rPr/>
              <a:pPr>
                <a:defRPr/>
              </a:pPr>
              <a:t>‹#›</a:t>
            </a:fld>
            <a:fld id="{FF5D4C61-8EF5-4B93-90AA-9737813E483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6728D-6036-476E-9BC5-A8E3592CA16C}" type="slidenum">
              <a:rPr/>
              <a:pPr>
                <a:defRPr/>
              </a:pPr>
              <a:t>‹#›</a:t>
            </a:fld>
            <a:fld id="{B7B627C4-ECF4-4852-B19E-B1FC69E65AF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1361E-EEA8-41F6-B59A-5AEDA780D5EF}" type="slidenum">
              <a:rPr/>
              <a:pPr>
                <a:defRPr/>
              </a:pPr>
              <a:t>‹#›</a:t>
            </a:fld>
            <a:fld id="{9FCD49C4-2A5F-4783-8D12-906C49C5826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-973138"/>
            <a:ext cx="4037013" cy="45243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-973138"/>
            <a:ext cx="4038600" cy="45243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0AC0D-25D7-4EE1-8A92-07FD32942012}" type="slidenum">
              <a:rPr/>
              <a:pPr>
                <a:defRPr/>
              </a:pPr>
              <a:t>‹#›</a:t>
            </a:fld>
            <a:fld id="{2DCE5367-9963-43F3-9B97-C76D2B19D1C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8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858E8-FD9B-4AF4-A098-C910DDC366DE}" type="slidenum">
              <a:rPr/>
              <a:pPr>
                <a:defRPr/>
              </a:pPr>
              <a:t>‹#›</a:t>
            </a:fld>
            <a:fld id="{9A2A8E0B-2523-415F-95A4-4F1F092F9F8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4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7DF4D-4E97-44B5-A431-18A4A5A4BF57}" type="slidenum">
              <a:rPr/>
              <a:pPr>
                <a:defRPr/>
              </a:pPr>
              <a:t>‹#›</a:t>
            </a:fld>
            <a:fld id="{75C414FB-1633-4F97-A7D9-1B94CE6D36B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3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58AA6-4860-46A7-AE62-228DFD52108E}" type="slidenum">
              <a:rPr/>
              <a:pPr>
                <a:defRPr/>
              </a:pPr>
              <a:t>‹#›</a:t>
            </a:fld>
            <a:fld id="{E69D52AA-9C5A-4DB0-9C5F-8F1A5E656B0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B64DB07B-EA5A-4D0F-A5E7-E7E4403C5E95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6848-D2AE-4F80-98D9-96510BF8119E}" type="slidenum">
              <a:rPr/>
              <a:pPr>
                <a:defRPr/>
              </a:pPr>
              <a:t>‹#›</a:t>
            </a:fld>
            <a:fld id="{BC58F338-7DD0-4DC5-A2F4-6EBD8BF34E6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6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C11F-8BA8-4A20-A87D-CCD29CA9EDCC}" type="slidenum">
              <a:rPr/>
              <a:pPr>
                <a:defRPr/>
              </a:pPr>
              <a:t>‹#›</a:t>
            </a:fld>
            <a:fld id="{6F0F2438-A642-41F5-85D3-2991C07C40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2AF6-E51A-46EC-B9C5-6B3B6EA3E9E6}" type="slidenum">
              <a:rPr/>
              <a:pPr>
                <a:defRPr/>
              </a:pPr>
              <a:t>‹#›</a:t>
            </a:fld>
            <a:fld id="{041156D2-5247-4230-A15E-D352906490A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-973138"/>
            <a:ext cx="2055813" cy="4524376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-973138"/>
            <a:ext cx="6019800" cy="4524376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78EE8-C812-419A-B1F7-16C6266F3068}" type="slidenum">
              <a:rPr/>
              <a:pPr>
                <a:defRPr/>
              </a:pPr>
              <a:t>‹#›</a:t>
            </a:fld>
            <a:fld id="{F064636F-E19D-407C-BAE2-F009B45E2C3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90600" y="1511300"/>
            <a:ext cx="3846513" cy="3863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89513" y="1511300"/>
            <a:ext cx="3848100" cy="3863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1E72660E-5986-4719-A9C2-580080F6294E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3038B3BA-5B69-4806-BAAB-DD0F293D9052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D0E9495C-776B-46C9-9C1D-B5A0DDB8E42F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7B38396C-DB4C-40AC-BFFB-AFE722A4393E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B07F6175-2510-4B05-9A56-44F999A9239E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stopki 6"/>
          <p:cNvSpPr txBox="1"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daty 7"/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ymbol zastępczy numeru slajdu 8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Slajd: </a:t>
            </a:r>
            <a:fld id="{A85B211F-892D-4C73-8EBB-942C989A4C94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Pictures/100000000000040000000300E82F390D.pn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Pictures/100000000000040000000300E82F390D.pn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r:link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Łącznik prosty 1"/>
          <p:cNvSpPr/>
          <p:nvPr/>
        </p:nvSpPr>
        <p:spPr>
          <a:xfrm>
            <a:off x="1217613" y="6345238"/>
            <a:ext cx="7926387" cy="1587"/>
          </a:xfrm>
          <a:prstGeom prst="line">
            <a:avLst/>
          </a:prstGeom>
          <a:noFill/>
          <a:ln w="3240">
            <a:solidFill>
              <a:srgbClr val="FFFFFF"/>
            </a:solidFill>
            <a:prstDash val="solid"/>
            <a:miter/>
          </a:ln>
        </p:spPr>
        <p:txBody>
          <a:bodyPr lIns="90000" tIns="46800" rIns="90000" bIns="46800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1027" name="Obraz 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olny kształt 3"/>
          <p:cNvSpPr/>
          <p:nvPr/>
        </p:nvSpPr>
        <p:spPr>
          <a:xfrm>
            <a:off x="965200" y="6346825"/>
            <a:ext cx="8178800" cy="2889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8EC"/>
          </a:solidFill>
          <a:ln>
            <a:noFill/>
            <a:prstDash val="solid"/>
          </a:ln>
        </p:spPr>
        <p:txBody>
          <a:bodyPr wrap="none" lIns="90000" tIns="46800" rIns="90000" bIns="468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tytułu 4"/>
          <p:cNvSpPr txBox="1">
            <a:spLocks noGrp="1"/>
          </p:cNvSpPr>
          <p:nvPr>
            <p:ph type="title"/>
          </p:nvPr>
        </p:nvSpPr>
        <p:spPr>
          <a:xfrm>
            <a:off x="100013" y="100013"/>
            <a:ext cx="8532812" cy="44450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</a:lstStyle>
          <a:p>
            <a:endParaRPr lang="pl-PL"/>
          </a:p>
        </p:txBody>
      </p:sp>
      <p:sp>
        <p:nvSpPr>
          <p:cNvPr id="1030" name="Symbol zastępczy tekstu 5"/>
          <p:cNvSpPr txBox="1">
            <a:spLocks noGrp="1"/>
          </p:cNvSpPr>
          <p:nvPr>
            <p:ph type="body" idx="1"/>
          </p:nvPr>
        </p:nvSpPr>
        <p:spPr bwMode="auto">
          <a:xfrm>
            <a:off x="990600" y="1511300"/>
            <a:ext cx="7847013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7" name="Symbol zastępczy stopki 6"/>
          <p:cNvSpPr txBox="1">
            <a:spLocks noGrp="1"/>
          </p:cNvSpPr>
          <p:nvPr>
            <p:ph type="ftr" sz="quarter" idx="3"/>
          </p:nvPr>
        </p:nvSpPr>
        <p:spPr>
          <a:xfrm>
            <a:off x="1287463" y="6362700"/>
            <a:ext cx="995362" cy="246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l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1000" b="0" i="0" u="none" strike="noStrike" baseline="0">
                <a:solidFill>
                  <a:srgbClr val="FFFFFF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ymbol zastępczy daty 7"/>
          <p:cNvSpPr txBox="1">
            <a:spLocks noGrp="1"/>
          </p:cNvSpPr>
          <p:nvPr>
            <p:ph type="dt" sz="half" idx="2"/>
          </p:nvPr>
        </p:nvSpPr>
        <p:spPr>
          <a:xfrm>
            <a:off x="7346950" y="6364288"/>
            <a:ext cx="804863" cy="2460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6800" rIns="0" bIns="46800" anchor="b" anchorCtr="0" compatLnSpc="1"/>
          <a:lstStyle>
            <a:lvl1pPr marL="0" marR="0" lvl="0" indent="0" algn="r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pl-PL" sz="1000" b="0" i="0" u="none" strike="noStrike" baseline="0">
                <a:solidFill>
                  <a:srgbClr val="FFFFFF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4"/>
          </p:nvPr>
        </p:nvSpPr>
        <p:spPr>
          <a:xfrm>
            <a:off x="8356600" y="6211888"/>
            <a:ext cx="504825" cy="3984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6800" rIns="0" bIns="46800" anchor="b" anchorCtr="0" compatLnSpc="1"/>
          <a:lstStyle>
            <a:lvl1pPr marL="0" marR="0" lvl="0" indent="0" algn="l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pl-PL" sz="1000" b="0" i="0" u="none" strike="noStrike" baseline="0">
                <a:solidFill>
                  <a:srgbClr val="FFFFFF"/>
                </a:solidFill>
                <a:latin typeface="Arial" pitchFamily="18"/>
                <a:ea typeface="Arial Unicode MS" pitchFamily="34"/>
                <a:cs typeface="Arial Unicode MS" pitchFamily="34"/>
              </a:defRPr>
            </a:lvl1pPr>
          </a:lstStyle>
          <a:p>
            <a:pPr>
              <a:defRPr/>
            </a:pPr>
            <a:r>
              <a:t>Slajd: </a:t>
            </a:r>
            <a:fld id="{D28C0A69-BDBC-45ED-AB15-C6AA30BC01D4}" type="slidenum">
              <a:rPr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34" name="Obraz 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334125"/>
            <a:ext cx="882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5000">
    <p:wedge/>
  </p:transition>
  <p:txStyles>
    <p:titleStyle>
      <a:lvl1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lang="pl-PL" sz="2000" u="sng">
          <a:solidFill>
            <a:srgbClr val="324496"/>
          </a:solidFill>
          <a:effectLst>
            <a:outerShdw dist="17961" dir="2700000">
              <a:scrgbClr r="0" g="0" b="0"/>
            </a:outerShdw>
          </a:effectLst>
          <a:latin typeface="Arial Black" pitchFamily="34"/>
          <a:ea typeface="Arial Unicode MS" pitchFamily="34"/>
          <a:cs typeface="Arial Unicode MS" pitchFamily="34"/>
        </a:defRPr>
      </a:lvl1pPr>
      <a:lvl2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rtl="0" eaLnBrk="0" fontAlgn="base" hangingPunct="0">
        <a:spcBef>
          <a:spcPts val="1500"/>
        </a:spcBef>
        <a:spcAft>
          <a:spcPct val="0"/>
        </a:spcAft>
        <a:tabLst>
          <a:tab pos="341313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lang="pl-PL" sz="2000">
          <a:solidFill>
            <a:srgbClr val="324496"/>
          </a:solidFill>
          <a:latin typeface="Arial" pitchFamily="18"/>
          <a:ea typeface="Arial Unicode MS" pitchFamily="34"/>
          <a:cs typeface="Arial Unicode MS" pitchFamily="34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r:link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upa 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Łącznik prosty 2"/>
            <p:cNvSpPr/>
            <p:nvPr/>
          </p:nvSpPr>
          <p:spPr>
            <a:xfrm>
              <a:off x="1217613" y="6345238"/>
              <a:ext cx="7926387" cy="1587"/>
            </a:xfrm>
            <a:prstGeom prst="line">
              <a:avLst/>
            </a:prstGeom>
            <a:noFill/>
            <a:ln w="3240">
              <a:solidFill>
                <a:srgbClr val="FFFFFF"/>
              </a:solidFill>
              <a:prstDash val="solid"/>
              <a:miter/>
            </a:ln>
          </p:spPr>
          <p:txBody>
            <a:bodyPr lIns="90000" tIns="46800" rIns="90000" bIns="46800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pic>
          <p:nvPicPr>
            <p:cNvPr id="2056" name="Obraz 3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Dowolny kształt 4"/>
            <p:cNvSpPr/>
            <p:nvPr/>
          </p:nvSpPr>
          <p:spPr>
            <a:xfrm>
              <a:off x="1219200" y="6346825"/>
              <a:ext cx="7924800" cy="28892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A8EC"/>
            </a:solidFill>
            <a:ln>
              <a:noFill/>
              <a:prstDash val="solid"/>
            </a:ln>
          </p:spPr>
          <p:txBody>
            <a:bodyPr wrap="none" lIns="90000" tIns="46800" rIns="90000" bIns="46800" anchor="ctr" compatLnSpc="0"/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2400"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  <p:pic>
          <p:nvPicPr>
            <p:cNvPr id="2058" name="Obraz 5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2440" y="6392880"/>
              <a:ext cx="892439" cy="35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Obraz 6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0" y="6346800"/>
              <a:ext cx="1065239" cy="4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Symbol zastępczy tytułu 7"/>
          <p:cNvSpPr txBox="1">
            <a:spLocks noGrp="1"/>
          </p:cNvSpPr>
          <p:nvPr>
            <p:ph type="title"/>
          </p:nvPr>
        </p:nvSpPr>
        <p:spPr>
          <a:xfrm>
            <a:off x="304800" y="1936750"/>
            <a:ext cx="8532813" cy="1004888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</a:lstStyle>
          <a:p>
            <a:endParaRPr lang="pl-PL"/>
          </a:p>
        </p:txBody>
      </p:sp>
      <p:sp>
        <p:nvSpPr>
          <p:cNvPr id="9" name="Symbol zastępczy stopki 8"/>
          <p:cNvSpPr txBox="1">
            <a:spLocks noGrp="1"/>
          </p:cNvSpPr>
          <p:nvPr>
            <p:ph type="ftr" sz="quarter" idx="3"/>
          </p:nvPr>
        </p:nvSpPr>
        <p:spPr>
          <a:xfrm>
            <a:off x="1287463" y="6362700"/>
            <a:ext cx="995362" cy="246063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/>
          <a:lstStyle>
            <a:lvl1pPr marL="0" marR="0" lvl="0" indent="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000" kern="1200">
                <a:solidFill>
                  <a:srgbClr val="FFFFFF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ymbol zastępczy daty 9"/>
          <p:cNvSpPr txBox="1">
            <a:spLocks noGrp="1"/>
          </p:cNvSpPr>
          <p:nvPr>
            <p:ph type="dt" sz="half" idx="2"/>
          </p:nvPr>
        </p:nvSpPr>
        <p:spPr>
          <a:xfrm>
            <a:off x="7346950" y="6364288"/>
            <a:ext cx="804863" cy="246062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0" bIns="46800" anchor="b" anchorCtr="0"/>
          <a:lstStyle>
            <a:lvl1pPr marL="0" marR="0" lvl="0" indent="0" algn="r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000" kern="1200">
                <a:solidFill>
                  <a:srgbClr val="FFFFFF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1" name="Symbol zastępczy numeru slajdu 10"/>
          <p:cNvSpPr txBox="1">
            <a:spLocks noGrp="1"/>
          </p:cNvSpPr>
          <p:nvPr>
            <p:ph type="sldNum" sz="quarter" idx="4"/>
          </p:nvPr>
        </p:nvSpPr>
        <p:spPr>
          <a:xfrm>
            <a:off x="8356600" y="6211888"/>
            <a:ext cx="504825" cy="398462"/>
          </a:xfrm>
          <a:prstGeom prst="rect">
            <a:avLst/>
          </a:prstGeom>
          <a:noFill/>
          <a:ln>
            <a:noFill/>
          </a:ln>
        </p:spPr>
        <p:txBody>
          <a:bodyPr wrap="square" lIns="0" tIns="46800" rIns="0" bIns="46800" anchor="b" anchorCtr="0"/>
          <a:lstStyle>
            <a:lvl1pPr marL="0" marR="0" lvl="0" indent="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000" kern="1200">
                <a:solidFill>
                  <a:srgbClr val="FFFFFF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r>
              <a:t>Slajd: </a:t>
            </a:r>
            <a:fld id="{B07A3125-4239-406C-BF41-D2E3F54FA81F}" type="slidenum">
              <a:rPr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advTm="5000">
    <p:wedge/>
  </p:transition>
  <p:txStyles>
    <p:titleStyle>
      <a:lvl1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lang="pl-PL" sz="2000" u="sng" kern="1200">
          <a:solidFill>
            <a:srgbClr val="324496"/>
          </a:solidFill>
          <a:effectLst>
            <a:outerShdw dist="17961" dir="2700000">
              <a:scrgbClr r="0" g="0" b="0"/>
            </a:outerShdw>
          </a:effectLst>
          <a:latin typeface="Arial Black" pitchFamily="34"/>
          <a:ea typeface="Arial Unicode MS" pitchFamily="34"/>
          <a:cs typeface="Arial Unicode MS" pitchFamily="34"/>
        </a:defRPr>
      </a:lvl1pPr>
      <a:lvl2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5pPr>
      <a:lvl6pPr marL="457200" algn="l" rtl="0" eaLnBrk="0" fontAlgn="base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6pPr>
      <a:lvl7pPr marL="914400" algn="l" rtl="0" eaLnBrk="0" fontAlgn="base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7pPr>
      <a:lvl8pPr marL="1371600" algn="l" rtl="0" eaLnBrk="0" fontAlgn="base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8pPr>
      <a:lvl9pPr marL="1828800" algn="l" rtl="0" eaLnBrk="0" fontAlgn="base">
        <a:lnSpc>
          <a:spcPct val="115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sz="2000" u="sng">
          <a:solidFill>
            <a:srgbClr val="324496"/>
          </a:solidFill>
          <a:latin typeface="Arial Black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  <p:sp>
        <p:nvSpPr>
          <p:cNvPr id="3075" name="Symbol zastępczy tekstu 2"/>
          <p:cNvSpPr txBox="1">
            <a:spLocks noGrp="1"/>
          </p:cNvSpPr>
          <p:nvPr>
            <p:ph type="body" idx="1"/>
          </p:nvPr>
        </p:nvSpPr>
        <p:spPr bwMode="auto">
          <a:xfrm>
            <a:off x="457200" y="-973138"/>
            <a:ext cx="8228013" cy="452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457200" y="6313488"/>
            <a:ext cx="2132013" cy="6540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rtl="0" fontAlgn="auto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kern="120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r>
              <a:t>14-3-25</a:t>
            </a:r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rtl="0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kern="12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2013" cy="3746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rtl="0" fontAlgn="auto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kern="120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fld id="{8374DA7A-56F8-458C-889A-6EFFE0CA6997}" type="slidenum">
              <a:rPr/>
              <a:pPr>
                <a:defRPr/>
              </a:pPr>
              <a:t>‹#›</a:t>
            </a:fld>
            <a:fld id="{7AA03D4A-49E9-4F80-9AE6-8D639119240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advTm="5000">
    <p:wedge/>
  </p:transition>
  <p:txStyles>
    <p:titleStyle>
      <a:lvl1pPr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lang="pl-PL" kern="1200">
          <a:solidFill>
            <a:srgbClr val="000000"/>
          </a:solidFill>
          <a:latin typeface="Calibri" pitchFamily="18"/>
          <a:ea typeface="Arial Unicode MS" pitchFamily="34"/>
          <a:cs typeface="Arial Unicode MS" pitchFamily="34"/>
        </a:defRPr>
      </a:lvl1pPr>
      <a:lvl2pPr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5pPr>
      <a:lvl6pPr marL="457200" algn="l" rtl="0" eaLnBrk="0" fontAlgn="base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6pPr>
      <a:lvl7pPr marL="914400" algn="l" rtl="0" eaLnBrk="0" fontAlgn="base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7pPr>
      <a:lvl8pPr marL="1371600" algn="l" rtl="0" eaLnBrk="0" fontAlgn="base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8pPr>
      <a:lvl9pPr marL="1828800" algn="l" rtl="0" eaLnBrk="0" fontAlgn="base">
        <a:lnSpc>
          <a:spcPct val="102000"/>
        </a:lnSpc>
        <a:spcBef>
          <a:spcPct val="0"/>
        </a:spcBef>
        <a:spcAft>
          <a:spcPct val="0"/>
        </a:spcAft>
        <a:tabLst>
          <a:tab pos="0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>
          <a:solidFill>
            <a:srgbClr val="000000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tabLst>
          <a:tab pos="341313" algn="l"/>
          <a:tab pos="447675" algn="l"/>
          <a:tab pos="896938" algn="l"/>
          <a:tab pos="1346200" algn="l"/>
          <a:tab pos="1795463" algn="l"/>
          <a:tab pos="2244725" algn="l"/>
          <a:tab pos="2693988" algn="l"/>
          <a:tab pos="3143250" algn="l"/>
          <a:tab pos="3592513" algn="l"/>
          <a:tab pos="4041775" algn="l"/>
          <a:tab pos="4491038" algn="l"/>
          <a:tab pos="4940300" algn="l"/>
          <a:tab pos="5389563" algn="l"/>
          <a:tab pos="5838825" algn="l"/>
          <a:tab pos="6288088" algn="l"/>
          <a:tab pos="6737350" algn="l"/>
          <a:tab pos="7186613" algn="l"/>
          <a:tab pos="7635875" algn="l"/>
          <a:tab pos="8085138" algn="l"/>
          <a:tab pos="8534400" algn="l"/>
          <a:tab pos="8983663" algn="l"/>
        </a:tabLst>
        <a:defRPr lang="pl-PL" sz="3200" kern="1200">
          <a:solidFill>
            <a:srgbClr val="000000"/>
          </a:solidFill>
          <a:latin typeface="Calibri" pitchFamily="18"/>
          <a:ea typeface="Arial Unicode MS" pitchFamily="34"/>
          <a:cs typeface="Arial Unicode MS" pitchFamily="34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249988" y="6300788"/>
            <a:ext cx="1703387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673100" y="520700"/>
            <a:ext cx="7200900" cy="35671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32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32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endParaRPr lang="pl-PL" sz="32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32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320800" y="6300788"/>
            <a:ext cx="2397125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4102" name="Obraz 6" descr="25_przedszkole[1]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797425"/>
            <a:ext cx="16573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 descr="E:\Dla Małgosi -dyrekcji\LOGO + certyfikaty+ kontrakt\IMG_5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3588" y="0"/>
            <a:ext cx="203041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E:\Dla Małgosi -dyrekcji\LOGO + certyfikaty+ kontrakt\Przedszkole_z_Pasj______logo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4724400"/>
            <a:ext cx="12954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8" descr="E:\Dla Małgosi -dyrekcji\LOGO + certyfikaty+ kontrakt\beznazw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338" y="4365625"/>
            <a:ext cx="15128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9" descr="E:\Dla Małgosi -dyrekcji\LOGO + certyfikaty+ kontrakt\IMG_1723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5463" y="4581525"/>
            <a:ext cx="202882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3315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3316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9BC0E42D-BA9C-43F2-BB48-15E569F572E4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317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50196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  <a:r>
              <a:rPr lang="pl-PL" sz="2000" b="1"/>
              <a:t> </a:t>
            </a:r>
            <a:br>
              <a:rPr lang="pl-PL" sz="2000" b="1"/>
            </a:br>
            <a:r>
              <a:rPr lang="pl-PL" sz="2000" b="1"/>
              <a:t/>
            </a:r>
            <a:br>
              <a:rPr lang="pl-PL" sz="2000" b="1"/>
            </a:br>
            <a:r>
              <a:rPr lang="pl-PL" sz="2000" b="1"/>
              <a:t/>
            </a:r>
            <a:br>
              <a:rPr lang="pl-PL" sz="2000" b="1"/>
            </a:br>
            <a:r>
              <a:rPr lang="pl-PL" sz="2000" b="1">
                <a:latin typeface="Constantia" pitchFamily="18" charset="0"/>
              </a:rPr>
              <a:t>WSPÓŁPRACA PRZEDSZKOLA Z RODZINĄ DROGĄ DO SUKCESU</a:t>
            </a:r>
            <a:r>
              <a:rPr lang="pl-PL" sz="2000">
                <a:latin typeface="Constantia" pitchFamily="18" charset="0"/>
              </a:rPr>
              <a:t/>
            </a:r>
            <a:br>
              <a:rPr lang="pl-PL" sz="2000">
                <a:latin typeface="Constantia" pitchFamily="18" charset="0"/>
              </a:rPr>
            </a:br>
            <a:r>
              <a:rPr lang="pl-PL" sz="2000">
                <a:latin typeface="Constantia" pitchFamily="18" charset="0"/>
              </a:rPr>
              <a:t>07.02.14- 31.08.2014</a:t>
            </a:r>
            <a:br>
              <a:rPr lang="pl-PL" sz="2000">
                <a:latin typeface="Constantia" pitchFamily="18" charset="0"/>
              </a:rPr>
            </a:br>
            <a:endParaRPr lang="pl-PL" sz="200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sz="2000">
                <a:latin typeface="Constantia" pitchFamily="18" charset="0"/>
              </a:rPr>
              <a:t>Warsztaty „Komunikacja interpersonalna nauczyciel-rodzic”</a:t>
            </a:r>
            <a:br>
              <a:rPr lang="pl-PL" sz="2000">
                <a:latin typeface="Constantia" pitchFamily="18" charset="0"/>
              </a:rPr>
            </a:br>
            <a:endParaRPr lang="pl-PL" sz="200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sz="2000">
                <a:latin typeface="Constantia" pitchFamily="18" charset="0"/>
              </a:rPr>
              <a:t>Warsztaty „Konsekwencje oddziaływań w zakresie stosowania kar i nagród w procesie  edukacyjnym dziecka”</a:t>
            </a:r>
            <a:br>
              <a:rPr lang="pl-PL" sz="2000">
                <a:latin typeface="Constantia" pitchFamily="18" charset="0"/>
              </a:rPr>
            </a:br>
            <a:endParaRPr lang="pl-PL" sz="200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sz="2000">
                <a:latin typeface="Constantia" pitchFamily="18" charset="0"/>
              </a:rPr>
              <a:t>Konsultacje indywidualne z nauczycielami „Rozwiązywanie problemów wychowawczych w relacjach z rodzicami, wyjaśnienie kwestii trudnych”</a:t>
            </a:r>
            <a:br>
              <a:rPr lang="pl-PL" sz="2000">
                <a:latin typeface="Constantia" pitchFamily="18" charset="0"/>
              </a:rPr>
            </a:br>
            <a:endParaRPr lang="pl-PL" sz="200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sz="2000">
                <a:latin typeface="Constantia" pitchFamily="18" charset="0"/>
              </a:rPr>
              <a:t>Konsultacje indywidualne z dyrektorem „Rodzice są partnerami szkoł</a:t>
            </a:r>
            <a:r>
              <a:rPr lang="pl-PL" sz="2000"/>
              <a:t>y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4339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4340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984D611D-D631-4E18-8D0B-E3944438113C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341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13255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 dirty="0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  <a:r>
              <a:rPr lang="pl-PL" sz="2000" b="1" dirty="0"/>
              <a:t> </a:t>
            </a:r>
            <a:br>
              <a:rPr lang="pl-PL" sz="2000" b="1" dirty="0"/>
            </a:br>
            <a:r>
              <a:rPr lang="pl-PL" sz="2000" dirty="0">
                <a:latin typeface="Constantia" pitchFamily="18" charset="0"/>
              </a:rPr>
              <a:t/>
            </a:r>
            <a:br>
              <a:rPr lang="pl-PL" sz="2000" dirty="0">
                <a:latin typeface="Constantia" pitchFamily="18" charset="0"/>
              </a:rPr>
            </a:br>
            <a:r>
              <a:rPr lang="pl-PL" sz="2000" dirty="0">
                <a:latin typeface="Constantia" pitchFamily="18" charset="0"/>
              </a:rPr>
              <a:t>Wyniki ankiety dotyczącej przebiegu szkoleń</a:t>
            </a:r>
            <a:endParaRPr lang="pl-PL" sz="2000" b="1" u="sng" dirty="0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graphicFrame>
        <p:nvGraphicFramePr>
          <p:cNvPr id="9" name="Wykres 8"/>
          <p:cNvGraphicFramePr/>
          <p:nvPr/>
        </p:nvGraphicFramePr>
        <p:xfrm>
          <a:off x="827584" y="1285875"/>
          <a:ext cx="7416824" cy="557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Wykres 9"/>
          <p:cNvGraphicFramePr/>
          <p:nvPr/>
        </p:nvGraphicFramePr>
        <p:xfrm>
          <a:off x="1259632" y="1628800"/>
          <a:ext cx="6984776" cy="4392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5363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5364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5DCFCAC9-8E75-467D-8440-FA1FACCB97CC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365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13255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  <a:r>
              <a:rPr lang="pl-PL" sz="2000" b="1"/>
              <a:t> </a:t>
            </a:r>
            <a:br>
              <a:rPr lang="pl-PL" sz="2000" b="1"/>
            </a:br>
            <a:r>
              <a:rPr lang="pl-PL" sz="2000">
                <a:latin typeface="Constantia" pitchFamily="18" charset="0"/>
              </a:rPr>
              <a:t/>
            </a:r>
            <a:br>
              <a:rPr lang="pl-PL" sz="2000">
                <a:latin typeface="Constantia" pitchFamily="18" charset="0"/>
              </a:rPr>
            </a:br>
            <a:r>
              <a:rPr lang="pl-PL" sz="2000">
                <a:latin typeface="Constantia" pitchFamily="18" charset="0"/>
              </a:rPr>
              <a:t>Wiedza na temat metod i form współpracy z rodzicami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graphicFrame>
        <p:nvGraphicFramePr>
          <p:cNvPr id="9" name="Wykres 8"/>
          <p:cNvGraphicFramePr/>
          <p:nvPr/>
        </p:nvGraphicFramePr>
        <p:xfrm>
          <a:off x="-2556792" y="1556792"/>
          <a:ext cx="7416824" cy="557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Wykres 9"/>
          <p:cNvGraphicFramePr/>
          <p:nvPr/>
        </p:nvGraphicFramePr>
        <p:xfrm>
          <a:off x="0" y="1196752"/>
          <a:ext cx="849694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6387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638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7566D88C-3CB8-4CF9-A809-E320DC4B45E5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6389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1941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  <a:r>
              <a:rPr lang="pl-PL" sz="2000" b="1"/>
              <a:t> </a:t>
            </a:r>
            <a:br>
              <a:rPr lang="pl-PL" sz="2000" b="1"/>
            </a:br>
            <a:r>
              <a:rPr lang="pl-PL" sz="2000">
                <a:latin typeface="Constantia" pitchFamily="18" charset="0"/>
              </a:rPr>
              <a:t/>
            </a:r>
            <a:br>
              <a:rPr lang="pl-PL" sz="2000">
                <a:latin typeface="Constantia" pitchFamily="18" charset="0"/>
              </a:rPr>
            </a:br>
            <a:r>
              <a:rPr lang="pl-PL" sz="2000">
                <a:latin typeface="Constantia" pitchFamily="18" charset="0"/>
              </a:rPr>
              <a:t>Umiejętności w zakresie pracy z dziećmi o specjalnych potrzebach edukacyjnych w tym nagradzania i karania motywującego do zmian w zachowaniu dzieci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graphicFrame>
        <p:nvGraphicFramePr>
          <p:cNvPr id="9" name="Wykres 8"/>
          <p:cNvGraphicFramePr/>
          <p:nvPr/>
        </p:nvGraphicFramePr>
        <p:xfrm>
          <a:off x="-3276872" y="1285875"/>
          <a:ext cx="7416824" cy="557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Wykres 9"/>
          <p:cNvGraphicFramePr/>
          <p:nvPr/>
        </p:nvGraphicFramePr>
        <p:xfrm>
          <a:off x="827584" y="2924944"/>
          <a:ext cx="352839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Wykres 10"/>
          <p:cNvGraphicFramePr/>
          <p:nvPr/>
        </p:nvGraphicFramePr>
        <p:xfrm>
          <a:off x="2051720" y="2132856"/>
          <a:ext cx="583264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7411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85B685B6-EAD8-4174-BA09-9939E66D8DA3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413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13255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  <a:r>
              <a:rPr lang="pl-PL" sz="2000" b="1"/>
              <a:t> </a:t>
            </a:r>
            <a:br>
              <a:rPr lang="pl-PL" sz="2000" b="1"/>
            </a:br>
            <a:r>
              <a:rPr lang="pl-PL" sz="2000">
                <a:latin typeface="Constantia" pitchFamily="18" charset="0"/>
              </a:rPr>
              <a:t/>
            </a:r>
            <a:br>
              <a:rPr lang="pl-PL" sz="2000">
                <a:latin typeface="Constantia" pitchFamily="18" charset="0"/>
              </a:rPr>
            </a:br>
            <a:r>
              <a:rPr lang="pl-PL" sz="2000">
                <a:latin typeface="Constantia" pitchFamily="18" charset="0"/>
              </a:rPr>
              <a:t>Umiejętności radzenia sobie w sytuacjach trudnych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graphicFrame>
        <p:nvGraphicFramePr>
          <p:cNvPr id="9" name="Wykres 8"/>
          <p:cNvGraphicFramePr/>
          <p:nvPr/>
        </p:nvGraphicFramePr>
        <p:xfrm>
          <a:off x="-1404664" y="1285875"/>
          <a:ext cx="7416824" cy="557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Wykres 10"/>
          <p:cNvGraphicFramePr/>
          <p:nvPr/>
        </p:nvGraphicFramePr>
        <p:xfrm>
          <a:off x="0" y="1628800"/>
          <a:ext cx="766834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8435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A9CEB005-EAAE-457D-8BAC-35777BE95853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8437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18441" name="Picture 2" descr="E:\Dla Małgosi -dyrekcji\RODZICE\IMG_39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196975"/>
            <a:ext cx="43926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E:\Dla Małgosi -dyrekcji\RODZICE\IMG_4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2852738"/>
            <a:ext cx="4537075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9459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9460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B53FAEB0-8709-49A8-BC9B-1D31A921E53A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9461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19465" name="Picture 2" descr="E:\Dla Małgosi -dyrekcji\ZAJĘCIA OTWARTE - RELAKSACYJNE + MANDALE OWOCOWE\IMG_4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25538"/>
            <a:ext cx="59055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3" descr="E:\Dla Małgosi -dyrekcji\ZAJĘCIA OTWARTE - RELAKSACYJNE + MANDALE OWOCOWE\IMG_4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2349500"/>
            <a:ext cx="3278188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0483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0484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595ADA44-B1B2-48D9-ACD3-186782737897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485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0489" name="Picture 2" descr="E:\Dla Małgosi -dyrekcji\ZAJĘCIA OTWARTE - RELAKSACYJNE + MANDALE OWOCOWE\IMG_4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1484313"/>
            <a:ext cx="61928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1507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150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A0816FD2-53F5-4396-94B8-963269B52F22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09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1513" name="Picture 2" descr="E:\DSC05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25538"/>
            <a:ext cx="4529138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3" descr="E:\IMG_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429000"/>
            <a:ext cx="43561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2531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253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F643E298-C4B0-4DD8-9512-A9F1EBC4B2C3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2533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2537" name="Picture 2" descr="E:\IMG_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1341438"/>
            <a:ext cx="63007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5123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5124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60D3A421-61FD-47F2-9529-D3DDB0E244C7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5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5129" name="Picture 10" descr="E:\Dla Małgosi -dyrekcji\nauczyciele\IMG_4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484313"/>
            <a:ext cx="7812087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3555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3556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5B6C2883-4A29-4FCE-982C-7BC7EB45290A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3557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3561" name="Picture 2" descr="E:\dyniowe spotk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268413"/>
            <a:ext cx="734377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4579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4580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07D6FB43-4AA2-49CC-9442-9F2F1A296A36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4581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4585" name="Picture 2" descr="E:\KRASNALE-ZDJĘCIA\100_6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2565400"/>
            <a:ext cx="48609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3" descr="E:\KRASNALE-ZDJĘCIA\100_66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125538"/>
            <a:ext cx="4537075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:\KRASNALE-ZDJĘCIA\100_7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2852738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5604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5605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AAF48E12-2B7A-4E94-874F-58D405D8531E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6" name="Obraz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5610" name="Picture 4" descr="E:\KRASNALE-ZDJĘCIA\100_70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852738"/>
            <a:ext cx="446405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2" descr="E:\KRASNALE-ZDJĘCIA\100_67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196975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6627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EB09D6DF-5618-4BAD-A59E-93E602153373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6629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66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208088"/>
            <a:ext cx="7153275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7651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735C7217-AA77-4714-A6BF-B159F3697E2F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7653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1149350"/>
            <a:ext cx="63373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8675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1CF5308F-E177-44DE-B200-D0371F46325E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8677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868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813" y="1412875"/>
            <a:ext cx="75692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29699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56404BF7-52B6-42EA-9BAD-F3AD691465A7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9701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5381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2970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196975"/>
            <a:ext cx="57324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30723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B5BA6BFF-F085-4B35-934D-4FC319C89601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725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188913"/>
            <a:ext cx="8785225" cy="67421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  <a:r>
              <a:rPr lang="pl-PL" sz="2000"/>
              <a:t> </a:t>
            </a:r>
            <a:br>
              <a:rPr lang="pl-PL" sz="2000"/>
            </a:br>
            <a:r>
              <a:rPr lang="pl-PL" sz="2000"/>
              <a:t/>
            </a:r>
            <a:br>
              <a:rPr lang="pl-PL" sz="2000"/>
            </a:br>
            <a:r>
              <a:rPr lang="pl-PL" sz="2400" b="1">
                <a:latin typeface="Constantia" pitchFamily="18" charset="0"/>
              </a:rPr>
              <a:t>Temat podjęty w tym roku do realizacji</a:t>
            </a:r>
          </a:p>
          <a:p>
            <a:pPr>
              <a:defRPr/>
            </a:pPr>
            <a:r>
              <a:rPr lang="pl-PL" sz="2000" b="1">
                <a:latin typeface="Constantia" pitchFamily="18" charset="0"/>
              </a:rPr>
              <a:t>Ewaluacja wewnętrzna - jako podstawa sukcesu  07.10.14-31.08.2015</a:t>
            </a:r>
            <a:br>
              <a:rPr lang="pl-PL" sz="2000" b="1">
                <a:latin typeface="Constantia" pitchFamily="18" charset="0"/>
              </a:rPr>
            </a:br>
            <a:endParaRPr lang="pl-PL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>
                <a:latin typeface="Constantia" pitchFamily="18" charset="0"/>
              </a:rPr>
              <a:t>Warsztaty „Metody , narzędzia i procedury tworzenia projektu ewaluacyjnego”</a:t>
            </a:r>
            <a:br>
              <a:rPr lang="pl-PL">
                <a:latin typeface="Constantia" pitchFamily="18" charset="0"/>
              </a:rPr>
            </a:br>
            <a:endParaRPr lang="pl-PL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>
                <a:latin typeface="Constantia" pitchFamily="18" charset="0"/>
              </a:rPr>
              <a:t>Warsztaty „Tworzenie projektu ewaluacyjnego do wybranego obszaru. Dobór i opracowanie narzędzi badawczych. Interpretacja zebranych danych. Formułowanie wniosków.”</a:t>
            </a:r>
            <a:br>
              <a:rPr lang="pl-PL">
                <a:latin typeface="Constantia" pitchFamily="18" charset="0"/>
              </a:rPr>
            </a:br>
            <a:endParaRPr lang="pl-PL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>
                <a:latin typeface="Constantia" pitchFamily="18" charset="0"/>
              </a:rPr>
              <a:t>Warsztaty „ Opracowanie projektu ewaluacyjnego i szczegółowego harmonogramu działań  zespołów ds. ewaluacji.”</a:t>
            </a:r>
            <a:br>
              <a:rPr lang="pl-PL">
                <a:latin typeface="Constantia" pitchFamily="18" charset="0"/>
              </a:rPr>
            </a:br>
            <a:endParaRPr lang="pl-PL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>
                <a:latin typeface="Constantia" pitchFamily="18" charset="0"/>
              </a:rPr>
              <a:t>Konsultacje indywidualne nauczycieli z ekspertem na temat indywidualnych problemów , wymiana doświadczeń</a:t>
            </a:r>
            <a:br>
              <a:rPr lang="pl-PL">
                <a:latin typeface="Constantia" pitchFamily="18" charset="0"/>
              </a:rPr>
            </a:br>
            <a:endParaRPr lang="pl-PL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>
                <a:latin typeface="Constantia" pitchFamily="18" charset="0"/>
              </a:rPr>
              <a:t>Praca zespołów ds. ewaluacji</a:t>
            </a:r>
            <a:br>
              <a:rPr lang="pl-PL">
                <a:latin typeface="Constantia" pitchFamily="18" charset="0"/>
              </a:rPr>
            </a:br>
            <a:endParaRPr lang="pl-PL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>
                <a:latin typeface="Constantia" pitchFamily="18" charset="0"/>
              </a:rPr>
              <a:t>Konsultacje grupowe</a:t>
            </a:r>
          </a:p>
          <a:p>
            <a:pPr>
              <a:defRPr/>
            </a:pPr>
            <a:r>
              <a:rPr lang="pl-PL" sz="2000"/>
              <a:t> </a:t>
            </a:r>
          </a:p>
          <a:p>
            <a:pPr algn="ctr" hangingPunct="0">
              <a:defRPr/>
            </a:pP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31747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3174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065C7152-F5FA-4D16-BD7C-91A62433D7F7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1749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56340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 dirty="0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  <a:b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pl-PL" sz="2400" b="1" dirty="0">
                <a:latin typeface="Constantia" pitchFamily="18" charset="0"/>
              </a:rPr>
              <a:t>WNIOSKI PO REALIZACJI PROJEKTU</a:t>
            </a:r>
            <a:br>
              <a:rPr lang="pl-PL" sz="2400" b="1" dirty="0">
                <a:latin typeface="Constantia" pitchFamily="18" charset="0"/>
              </a:rPr>
            </a:br>
            <a:endParaRPr lang="pl-PL" sz="2400" b="1" dirty="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Constantia" pitchFamily="18" charset="0"/>
              </a:rPr>
              <a:t>Konsultacje powinny odbywać się dwu etapowo </a:t>
            </a:r>
            <a:br>
              <a:rPr lang="pl-PL" dirty="0">
                <a:latin typeface="Constantia" pitchFamily="18" charset="0"/>
              </a:rPr>
            </a:br>
            <a:endParaRPr lang="pl-PL" dirty="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Constantia" pitchFamily="18" charset="0"/>
              </a:rPr>
              <a:t>Konsultacje przed rozpoczęciem realizacji tematu  , w celu diagnozy posiadanych kompetencji grona pedagogicznego na dany temat</a:t>
            </a:r>
            <a:br>
              <a:rPr lang="pl-PL" dirty="0">
                <a:latin typeface="Constantia" pitchFamily="18" charset="0"/>
              </a:rPr>
            </a:br>
            <a:endParaRPr lang="pl-PL" dirty="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Constantia" pitchFamily="18" charset="0"/>
              </a:rPr>
              <a:t>Konsultacje indywidualne w celu rozstrzygnięcia pojawiających się pytań po wykorzystaniu zdobytych umiejętności , wiadomości</a:t>
            </a:r>
            <a:br>
              <a:rPr lang="pl-PL" dirty="0">
                <a:latin typeface="Constantia" pitchFamily="18" charset="0"/>
              </a:rPr>
            </a:br>
            <a:endParaRPr lang="pl-PL" dirty="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Constantia" pitchFamily="18" charset="0"/>
              </a:rPr>
              <a:t>Grono Pedagogiczne zainteresowane jest warsztatową formą realizacji tematu ,czyli mniej teorii, a działania praktyczne, wypracowywanie konkretnych dokumentów</a:t>
            </a:r>
            <a:br>
              <a:rPr lang="pl-PL" dirty="0">
                <a:latin typeface="Constantia" pitchFamily="18" charset="0"/>
              </a:rPr>
            </a:br>
            <a:endParaRPr lang="pl-PL" dirty="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Constantia" pitchFamily="18" charset="0"/>
              </a:rPr>
              <a:t>W planowaniu działań  należy uwzględniać możliwości terminowe placówki</a:t>
            </a:r>
            <a:br>
              <a:rPr lang="pl-PL" dirty="0">
                <a:latin typeface="Constantia" pitchFamily="18" charset="0"/>
              </a:rPr>
            </a:br>
            <a:endParaRPr lang="pl-PL" dirty="0">
              <a:latin typeface="Constantia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pl-PL" dirty="0">
                <a:latin typeface="Constantia" pitchFamily="18" charset="0"/>
              </a:rPr>
              <a:t>Koordynacja i konsolidacja realizowanych odrębnie tych samych działań 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32771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F9276ED3-57E8-4C7F-B387-394C847681E1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2773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47117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 dirty="0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>
              <a:buFont typeface="Wingdings" pitchFamily="2" charset="2"/>
              <a:buChar char="ü"/>
              <a:defRPr/>
            </a:pPr>
            <a: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  <a:b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/>
            </a:r>
            <a:br>
              <a:rPr lang="pl-PL" sz="2000" b="1" u="sng" dirty="0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pl-PL" sz="2400" b="1" dirty="0">
                <a:latin typeface="Constantia" pitchFamily="18" charset="0"/>
              </a:rPr>
              <a:t>WNIOSKI PO REALIZACJI PROJEKTU</a:t>
            </a:r>
            <a:br>
              <a:rPr lang="pl-PL" sz="2400" b="1" dirty="0">
                <a:latin typeface="Constantia" pitchFamily="18" charset="0"/>
              </a:rPr>
            </a:br>
            <a:endParaRPr lang="pl-PL" sz="2400" b="1" dirty="0">
              <a:latin typeface="Constantia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2400" dirty="0">
                <a:latin typeface="Constantia" pitchFamily="18" charset="0"/>
              </a:rPr>
              <a:t>Wzmocnienie integracji zespołu nauczycieli wokół zdiagnozowanego problemu </a:t>
            </a:r>
            <a:br>
              <a:rPr lang="pl-PL" sz="2400" dirty="0">
                <a:latin typeface="Constantia" pitchFamily="18" charset="0"/>
              </a:rPr>
            </a:br>
            <a:endParaRPr lang="pl-PL" sz="2400" dirty="0">
              <a:latin typeface="Constantia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2400" dirty="0">
                <a:latin typeface="Constantia" pitchFamily="18" charset="0"/>
              </a:rPr>
              <a:t>Wzrost poziomu wiedzy i kompetencji</a:t>
            </a:r>
            <a:br>
              <a:rPr lang="pl-PL" sz="2400" dirty="0">
                <a:latin typeface="Constantia" pitchFamily="18" charset="0"/>
              </a:rPr>
            </a:br>
            <a:endParaRPr lang="pl-PL" sz="2400" dirty="0">
              <a:latin typeface="Constantia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2400" dirty="0">
                <a:latin typeface="Constantia" pitchFamily="18" charset="0"/>
              </a:rPr>
              <a:t>Efektywniejsza współpraca z rodzicami</a:t>
            </a:r>
            <a:br>
              <a:rPr lang="pl-PL" sz="2400" dirty="0">
                <a:latin typeface="Constantia" pitchFamily="18" charset="0"/>
              </a:rPr>
            </a:br>
            <a:endParaRPr lang="pl-PL" sz="2400" dirty="0">
              <a:latin typeface="Constantia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2400" dirty="0">
                <a:latin typeface="Constantia" pitchFamily="18" charset="0"/>
              </a:rPr>
              <a:t>Większa otwartość na sugestie i propozycje zewnętrzne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6147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614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24EC481D-EE64-47A1-9C17-65D67AFD2779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149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6153" name="Picture 2" descr="E:\Dla Małgosi -dyrekcji\nauczyciele\IMG_4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1196975"/>
            <a:ext cx="65532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33795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33796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EB5E800A-7263-4577-BA01-734836596917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3797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5381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</a:p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836613"/>
            <a:ext cx="8964612" cy="10175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6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Dziękuję</a:t>
            </a:r>
            <a:r>
              <a:rPr lang="pl-PL" sz="60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pl-PL" sz="6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za uwagę!!!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33801" name="Picture 6" descr="E:\Dla Małgosi -dyrekcji\LOGO + certyfikaty+ kontrakt\IMG_5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2492375"/>
            <a:ext cx="3557588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7171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717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0E0CE543-5BD7-40DE-99E7-85638D9229D1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173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7177" name="Picture 2" descr="E:\Dla Małgosi -dyrekcji\nauczyciele\IMG_4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1341438"/>
            <a:ext cx="6948487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8195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8196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3F227265-945B-46F0-893E-300658F4D97E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197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8201" name="Picture 2" descr="E:\Dla Małgosi -dyrekcji\nauczyciele\IMG_6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557338"/>
            <a:ext cx="8027987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9219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9220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5342724E-653D-403E-AAB0-D677481545E0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21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9225" name="Picture 2" descr="E:\Dla Małgosi -dyrekcji\DSC02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484313"/>
            <a:ext cx="7704138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0243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0244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2E7947F7-2CD2-4925-8798-0894C3DA9660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45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10249" name="Picture 2" descr="E:\Dla Małgosi -dyrekcji\nauczyciele\IMG_6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196975"/>
            <a:ext cx="7308850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1267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1268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65B0444B-A868-493E-AB90-32DCD7173710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269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11273" name="Picture 2" descr="E:\Dla Małgosi -dyrekcji\nauczyciele\IMG_6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341438"/>
            <a:ext cx="5616575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stopki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Electrabel i Grupa GDF SUEZ - Kim jesteśmy?</a:t>
            </a:r>
          </a:p>
        </p:txBody>
      </p:sp>
      <p:sp>
        <p:nvSpPr>
          <p:cNvPr id="12291" name="Symbol zastępczy daty 2"/>
          <p:cNvSpPr>
            <a:spLocks noGrp="1"/>
          </p:cNvSpPr>
          <p:nvPr>
            <p:ph type="dt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Październik 2008</a:t>
            </a:r>
          </a:p>
        </p:txBody>
      </p:sp>
      <p:sp>
        <p:nvSpPr>
          <p:cNvPr id="12292" name="Symbol zastępczy numeru slajdu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Slajd: </a:t>
            </a:r>
            <a:fld id="{C8EA1202-9BCF-4A22-867B-995F3420F310}" type="slidenum">
              <a:rPr smtClean="0">
                <a:latin typeface="Arial" charset="0"/>
                <a:ea typeface="Arial Unicode MS" pitchFamily="34" charset="-128"/>
                <a:cs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fr-FR" smtClean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293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olny kształt 2"/>
          <p:cNvSpPr/>
          <p:nvPr/>
        </p:nvSpPr>
        <p:spPr>
          <a:xfrm>
            <a:off x="6153150" y="6300788"/>
            <a:ext cx="1703388" cy="2714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324496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Jelenia Góra  luty 2015</a:t>
            </a:r>
            <a:endParaRPr lang="pl-PL" sz="1200" b="1" dirty="0">
              <a:solidFill>
                <a:srgbClr val="00A8EC"/>
              </a:solidFill>
              <a:effectLst>
                <a:outerShdw dist="17961" dir="2700000">
                  <a:scrgbClr r="0" g="0" b="0"/>
                </a:outerShdw>
              </a:effectLst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Dowolny kształt 3"/>
          <p:cNvSpPr/>
          <p:nvPr/>
        </p:nvSpPr>
        <p:spPr>
          <a:xfrm>
            <a:off x="179388" y="333375"/>
            <a:ext cx="8640762" cy="7096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defRPr/>
            </a:pPr>
            <a:r>
              <a:rPr lang="pl-PL" sz="2000" b="1" u="sng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Jeleniogórski System Wspierania Placówek Oświatowych</a:t>
            </a:r>
            <a:endParaRPr lang="pl-PL" sz="2000" b="1" u="sng">
              <a:solidFill>
                <a:srgbClr val="00B8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hangingPunct="0">
              <a:defRPr/>
            </a:pPr>
            <a:r>
              <a:rPr lang="pl-PL" sz="2000" b="1" u="sng">
                <a:solidFill>
                  <a:srgbClr val="00B8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Miejskie Przedszkole Nr 27 „OKRĄGLACZEK”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1243013" y="6300788"/>
            <a:ext cx="2552700" cy="336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compatLnSpc="0">
            <a:spAutoFit/>
          </a:bodyPr>
          <a:lstStyle/>
          <a:p>
            <a:pPr fontAlgn="auto" hangingPunct="0">
              <a:spcBef>
                <a:spcPts val="748"/>
              </a:spcBef>
              <a:spcAft>
                <a:spcPts val="0"/>
              </a:spcAft>
              <a:defRPr/>
            </a:pPr>
            <a:r>
              <a:rPr lang="pl-PL" sz="1600" b="1">
                <a:solidFill>
                  <a:srgbClr val="0084D1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Arial Unicode MS" pitchFamily="2"/>
                <a:cs typeface="Tahoma" pitchFamily="2"/>
              </a:rPr>
              <a:t>Małgorzata Wrotniewska</a:t>
            </a:r>
          </a:p>
        </p:txBody>
      </p:sp>
      <p:pic>
        <p:nvPicPr>
          <p:cNvPr id="12297" name="Picture 2" descr="E:\Dla Małgosi -dyrekcji\nauczyciele\IMG_6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1268413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kurs prezentacjaLW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ytuł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ytuł2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konkurs prezentacjaLW</Template>
  <TotalTime>210</TotalTime>
  <Words>1268</Words>
  <Application>Microsoft Office PowerPoint</Application>
  <PresentationFormat>Pokaz na ekranie (4:3)</PresentationFormat>
  <Paragraphs>319</Paragraphs>
  <Slides>30</Slides>
  <Notes>30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30</vt:i4>
      </vt:variant>
    </vt:vector>
  </HeadingPairs>
  <TitlesOfParts>
    <vt:vector size="41" baseType="lpstr">
      <vt:lpstr>Arial</vt:lpstr>
      <vt:lpstr>Arial Black</vt:lpstr>
      <vt:lpstr>Arial Unicode MS</vt:lpstr>
      <vt:lpstr>Times New Roman</vt:lpstr>
      <vt:lpstr>Tahoma</vt:lpstr>
      <vt:lpstr>Calibri</vt:lpstr>
      <vt:lpstr>Constantia</vt:lpstr>
      <vt:lpstr>Wingdings</vt:lpstr>
      <vt:lpstr>konkurs prezentacjaLW</vt:lpstr>
      <vt:lpstr>Tytuł1</vt:lpstr>
      <vt:lpstr>Tytuł2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</vt:vector>
  </TitlesOfParts>
  <Company>JZO Sp. z o.o.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subject>Seminarium w Pałacu Wojanów</dc:subject>
  <dc:creator>lwr</dc:creator>
  <cp:lastModifiedBy>lwr</cp:lastModifiedBy>
  <cp:revision>34</cp:revision>
  <dcterms:created xsi:type="dcterms:W3CDTF">2014-03-25T19:46:29Z</dcterms:created>
  <dcterms:modified xsi:type="dcterms:W3CDTF">2015-02-13T05:54:11Z</dcterms:modified>
</cp:coreProperties>
</file>