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61" r:id="rId3"/>
    <p:sldId id="288" r:id="rId4"/>
    <p:sldId id="289" r:id="rId5"/>
    <p:sldId id="290" r:id="rId6"/>
    <p:sldId id="291" r:id="rId7"/>
    <p:sldId id="292" r:id="rId8"/>
    <p:sldId id="293" r:id="rId9"/>
    <p:sldId id="275" r:id="rId10"/>
    <p:sldId id="278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779CC93D-E52E-4D84-901B-11D7331DD495}">
          <p14:sldIdLst>
            <p14:sldId id="259"/>
          </p14:sldIdLst>
        </p14:section>
        <p14:section name="Zarys i cele" id="{ABA716BF-3A5C-4ADB-94C9-CFEF84EBA240}">
          <p14:sldIdLst>
            <p14:sldId id="261"/>
            <p14:sldId id="288"/>
            <p14:sldId id="289"/>
            <p14:sldId id="290"/>
            <p14:sldId id="291"/>
            <p14:sldId id="292"/>
            <p14:sldId id="293"/>
          </p14:sldIdLst>
        </p14:section>
        <p14:section name="Temat 1" id="{6D9936A3-3945-4757-BC8B-B5C252D8E036}">
          <p14:sldIdLst/>
        </p14:section>
        <p14:section name="Przykładowe slajdy z elementami wizualnymi" id="{BAB3A466-96C9-4230-9978-795378D75699}">
          <p14:sldIdLst/>
        </p14:section>
        <p14:section name="Analiza przypadku" id="{8C0305C9-B152-4FBA-A789-FE1976D53990}">
          <p14:sldIdLst/>
        </p14:section>
        <p14:section name="Wnioski i podsumowanie" id="{790CEF5B-569A-4C2F-BED5-750B08C0E5AD}">
          <p14:sldIdLst>
            <p14:sldId id="275"/>
          </p14:sldIdLst>
        </p14:section>
        <p14:section name="Dodatek" id="{3F78B471-41DA-46F2-A8E4-97E471896AB3}">
          <p14:sldIdLst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61" d="100"/>
          <a:sy n="61" d="100"/>
        </p:scale>
        <p:origin x="-171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l-PL" sz="1200"/>
            </a:lvl1pPr>
          </a:lstStyle>
          <a:p>
            <a:endParaRPr lang="pl-P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l-PL" sz="1200"/>
            </a:lvl1pPr>
          </a:lstStyle>
          <a:p>
            <a:fld id="{D83FDC75-7F73-4A4A-A77C-09AADF00E0EA}" type="datetimeFigureOut">
              <a:rPr lang="pl-PL" smtClean="0"/>
              <a:pPr/>
              <a:t>2015-02-13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l-PL" sz="1200"/>
            </a:lvl1pPr>
          </a:lstStyle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l-PL" sz="1200"/>
            </a:lvl1pPr>
          </a:lstStyle>
          <a:p>
            <a:fld id="{459226BF-1F13-42D3-80DC-373E7ADD1EBC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2280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l-PL"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l-PL" sz="1200"/>
            </a:lvl1pPr>
          </a:lstStyle>
          <a:p>
            <a:fld id="{48AEF76B-3757-4A0B-AF93-28494465C1DD}" type="datetimeFigureOut">
              <a:pPr/>
              <a:t>2015-02-13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l-PL"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l-PL" sz="1200"/>
            </a:lvl1pPr>
          </a:lstStyle>
          <a:p>
            <a:fld id="{75693FD4-8F83-4EF7-AC3F-0DC0388986B0}" type="slidenum"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277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pl-PL"/>
            </a:pPr>
            <a:r>
              <a:rPr lang="pl-PL" dirty="0" smtClean="0"/>
              <a:t>Ten szablon może być używany jako plik startowy do prezentowania materiałów szkoleniowych w ustawieniu grupy.</a:t>
            </a:r>
          </a:p>
          <a:p>
            <a:endParaRPr lang="pl-PL" dirty="0" smtClean="0"/>
          </a:p>
          <a:p>
            <a:pPr lvl="0"/>
            <a:r>
              <a:rPr lang="pl-PL" sz="1200" b="1" dirty="0" smtClean="0"/>
              <a:t>Sekcje</a:t>
            </a:r>
            <a:endParaRPr lang="pl-PL" sz="1200" b="0" dirty="0" smtClean="0"/>
          </a:p>
          <a:p>
            <a:pPr lvl="0"/>
            <a:r>
              <a:rPr lang="pl-PL" sz="1200" b="0" dirty="0" smtClean="0"/>
              <a:t>Kliknij prawym przyciskiem myszy slajd, aby dodać sekcje.</a:t>
            </a:r>
            <a:r>
              <a:rPr lang="pl-PL" sz="1200" b="0" baseline="0" dirty="0" smtClean="0"/>
              <a:t> Sekcje ułatwiają organizowanie slajdów i usprawniają współpracę nad dokumentem.</a:t>
            </a:r>
            <a:endParaRPr lang="pl-PL" sz="1200" b="0" dirty="0" smtClean="0"/>
          </a:p>
          <a:p>
            <a:pPr lvl="0"/>
            <a:endParaRPr lang="pl-PL" sz="1200" b="1" dirty="0" smtClean="0"/>
          </a:p>
          <a:p>
            <a:pPr lvl="0"/>
            <a:r>
              <a:rPr lang="pl-PL" sz="1200" b="1" dirty="0" smtClean="0"/>
              <a:t>Notatki</a:t>
            </a:r>
          </a:p>
          <a:p>
            <a:pPr lvl="0"/>
            <a:r>
              <a:rPr lang="pl-PL" sz="1200" dirty="0" smtClean="0"/>
              <a:t>Użyj sekcji Notatki do wstawiania notatek lub dodatkowych informacji dla odbiorców.</a:t>
            </a:r>
            <a:r>
              <a:rPr lang="pl-PL" sz="1200" baseline="0" dirty="0" smtClean="0"/>
              <a:t> Podczas przedstawiania prezentacji notatki są widoczne w widoku prezentacji. </a:t>
            </a:r>
          </a:p>
          <a:p>
            <a:pPr lvl="0">
              <a:buFontTx/>
              <a:buNone/>
            </a:pPr>
            <a:r>
              <a:rPr lang="pl-PL" sz="1200" dirty="0" smtClean="0"/>
              <a:t>Pamiętaj o odpowiednim rozmiarze czcionki (w celu ułatwienia dostępu, widoczności, nagrywania i pracy online).</a:t>
            </a:r>
          </a:p>
          <a:p>
            <a:pPr lvl="0"/>
            <a:endParaRPr lang="pl-PL" sz="1200" dirty="0" smtClean="0"/>
          </a:p>
          <a:p>
            <a:pPr lvl="0">
              <a:buFontTx/>
              <a:buNone/>
            </a:pPr>
            <a:r>
              <a:rPr lang="pl-PL" sz="1200" b="1" dirty="0" smtClean="0"/>
              <a:t>Odpowiednio dobrane kolory </a:t>
            </a:r>
          </a:p>
          <a:p>
            <a:pPr lvl="0">
              <a:buFontTx/>
              <a:buNone/>
            </a:pPr>
            <a:r>
              <a:rPr lang="pl-PL" sz="1200" dirty="0" smtClean="0"/>
              <a:t>Zwróć szczególną uwagę na wykresy, schematy i pola tekstowe.</a:t>
            </a:r>
            <a:r>
              <a:rPr lang="pl-PL" sz="1200" baseline="0" dirty="0" smtClean="0"/>
              <a:t> </a:t>
            </a:r>
            <a:endParaRPr lang="pl-PL" sz="1200" dirty="0" smtClean="0"/>
          </a:p>
          <a:p>
            <a:pPr lvl="0"/>
            <a:r>
              <a:rPr lang="pl-PL" sz="1200" dirty="0" smtClean="0"/>
              <a:t>Uwzględnij to, że uczestnicy mogą drukować w trybie czarno-białym lub w skali </a:t>
            </a:r>
            <a:r>
              <a:rPr lang="pl-PL" sz="1200" dirty="0" err="1" smtClean="0"/>
              <a:t>odcieni szarości</a:t>
            </a:r>
            <a:r>
              <a:rPr lang="pl-PL" sz="1200" dirty="0" smtClean="0"/>
              <a:t>. Wykonaj wydruki testowe, aby sprawdzić, czy wszystko jest widoczne po wydrukowaniu w trybie czarno-białym i w skali </a:t>
            </a:r>
            <a:r>
              <a:rPr lang="pl-PL" sz="1200" dirty="0" err="1" smtClean="0"/>
              <a:t>odcieni szarości</a:t>
            </a:r>
            <a:r>
              <a:rPr lang="pl-PL" sz="1200" dirty="0" smtClean="0"/>
              <a:t>.</a:t>
            </a:r>
          </a:p>
          <a:p>
            <a:pPr lvl="0">
              <a:buFontTx/>
              <a:buNone/>
            </a:pPr>
            <a:endParaRPr lang="pl-PL" sz="1200" dirty="0" smtClean="0"/>
          </a:p>
          <a:p>
            <a:pPr lvl="0">
              <a:buFontTx/>
              <a:buNone/>
            </a:pPr>
            <a:r>
              <a:rPr lang="pl-PL" sz="1200" b="1" dirty="0" smtClean="0"/>
              <a:t>Elementy graficzne, tabele i wykresy</a:t>
            </a:r>
          </a:p>
          <a:p>
            <a:pPr lvl="0"/>
            <a:r>
              <a:rPr lang="pl-PL" sz="1200" dirty="0" smtClean="0"/>
              <a:t>Staraj się zachować prostotę — używaj spójnych stylów i kolorów, które nie odwracają uwagi od zawartości.</a:t>
            </a:r>
          </a:p>
          <a:p>
            <a:pPr lvl="0"/>
            <a:r>
              <a:rPr lang="pl-PL" sz="1200" dirty="0" smtClean="0"/>
              <a:t>Oznacz etykietą każdy wykres i tabelę.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 smtClean="0"/>
              <a:t>Omów krótko prezentację.</a:t>
            </a:r>
            <a:r>
              <a:rPr lang="pl-PL" baseline="0" dirty="0" smtClean="0"/>
              <a:t> </a:t>
            </a:r>
            <a:r>
              <a:rPr lang="pl-PL" dirty="0" smtClean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 smtClean="0"/>
              <a:t>Zaprezentuj każdy z głównych tematów.</a:t>
            </a:r>
          </a:p>
          <a:p>
            <a:r>
              <a:rPr lang="pl-PL" dirty="0" smtClean="0"/>
              <a:t>Aby zapewnić odbiorcom dobrą orientację w szkoleniu</a:t>
            </a:r>
            <a:r>
              <a:rPr lang="pl-PL" baseline="0" dirty="0" smtClean="0"/>
              <a:t> można </a:t>
            </a:r>
            <a:r>
              <a:rPr lang="pl-PL" dirty="0" smtClean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 smtClean="0"/>
              <a:t>Omów krótko prezentację.</a:t>
            </a:r>
            <a:r>
              <a:rPr lang="pl-PL" baseline="0" dirty="0" smtClean="0"/>
              <a:t> </a:t>
            </a:r>
            <a:r>
              <a:rPr lang="pl-PL" dirty="0" smtClean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 smtClean="0"/>
              <a:t>Zaprezentuj każdy z głównych tematów.</a:t>
            </a:r>
          </a:p>
          <a:p>
            <a:r>
              <a:rPr lang="pl-PL" dirty="0" smtClean="0"/>
              <a:t>Aby zapewnić odbiorcom dobrą orientację w szkoleniu</a:t>
            </a:r>
            <a:r>
              <a:rPr lang="pl-PL" baseline="0" dirty="0" smtClean="0"/>
              <a:t> można </a:t>
            </a:r>
            <a:r>
              <a:rPr lang="pl-PL" dirty="0" smtClean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 smtClean="0"/>
              <a:t>Omów krótko prezentację.</a:t>
            </a:r>
            <a:r>
              <a:rPr lang="pl-PL" baseline="0" dirty="0" smtClean="0"/>
              <a:t> </a:t>
            </a:r>
            <a:r>
              <a:rPr lang="pl-PL" dirty="0" smtClean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 smtClean="0"/>
              <a:t>Zaprezentuj każdy z głównych tematów.</a:t>
            </a:r>
          </a:p>
          <a:p>
            <a:r>
              <a:rPr lang="pl-PL" dirty="0" smtClean="0"/>
              <a:t>Aby zapewnić odbiorcom dobrą orientację w szkoleniu</a:t>
            </a:r>
            <a:r>
              <a:rPr lang="pl-PL" baseline="0" dirty="0" smtClean="0"/>
              <a:t> można </a:t>
            </a:r>
            <a:r>
              <a:rPr lang="pl-PL" dirty="0" smtClean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 smtClean="0"/>
              <a:t>Omów krótko prezentację.</a:t>
            </a:r>
            <a:r>
              <a:rPr lang="pl-PL" baseline="0" dirty="0" smtClean="0"/>
              <a:t> </a:t>
            </a:r>
            <a:r>
              <a:rPr lang="pl-PL" dirty="0" smtClean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 smtClean="0"/>
              <a:t>Zaprezentuj każdy z głównych tematów.</a:t>
            </a:r>
          </a:p>
          <a:p>
            <a:r>
              <a:rPr lang="pl-PL" dirty="0" smtClean="0"/>
              <a:t>Aby zapewnić odbiorcom dobrą orientację w szkoleniu</a:t>
            </a:r>
            <a:r>
              <a:rPr lang="pl-PL" baseline="0" dirty="0" smtClean="0"/>
              <a:t> można </a:t>
            </a:r>
            <a:r>
              <a:rPr lang="pl-PL" dirty="0" smtClean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 smtClean="0"/>
              <a:t>Omów krótko prezentację.</a:t>
            </a:r>
            <a:r>
              <a:rPr lang="pl-PL" baseline="0" dirty="0" smtClean="0"/>
              <a:t> </a:t>
            </a:r>
            <a:r>
              <a:rPr lang="pl-PL" dirty="0" smtClean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 smtClean="0"/>
              <a:t>Zaprezentuj każdy z głównych tematów.</a:t>
            </a:r>
          </a:p>
          <a:p>
            <a:r>
              <a:rPr lang="pl-PL" dirty="0" smtClean="0"/>
              <a:t>Aby zapewnić odbiorcom dobrą orientację w szkoleniu</a:t>
            </a:r>
            <a:r>
              <a:rPr lang="pl-PL" baseline="0" dirty="0" smtClean="0"/>
              <a:t> można </a:t>
            </a:r>
            <a:r>
              <a:rPr lang="pl-PL" dirty="0" smtClean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 smtClean="0"/>
              <a:t>Omów krótko prezentację.</a:t>
            </a:r>
            <a:r>
              <a:rPr lang="pl-PL" baseline="0" dirty="0" smtClean="0"/>
              <a:t> </a:t>
            </a:r>
            <a:r>
              <a:rPr lang="pl-PL" dirty="0" smtClean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 smtClean="0"/>
              <a:t>Zaprezentuj każdy z głównych tematów.</a:t>
            </a:r>
          </a:p>
          <a:p>
            <a:r>
              <a:rPr lang="pl-PL" dirty="0" smtClean="0"/>
              <a:t>Aby zapewnić odbiorcom dobrą orientację w szkoleniu</a:t>
            </a:r>
            <a:r>
              <a:rPr lang="pl-PL" baseline="0" dirty="0" smtClean="0"/>
              <a:t> można </a:t>
            </a:r>
            <a:r>
              <a:rPr lang="pl-PL" dirty="0" smtClean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Podsumuj prezentację, przedstawiając ponownie najważniejsze punkty z lekcji.</a:t>
            </a:r>
          </a:p>
          <a:p>
            <a:r>
              <a:rPr lang="pl-PL" dirty="0" smtClean="0"/>
              <a:t>Co powinni zapamiętać słuchacze po zapoznaniu się z Twoją prezentacją?</a:t>
            </a:r>
          </a:p>
          <a:p>
            <a:endParaRPr lang="pl-PL" dirty="0" smtClean="0"/>
          </a:p>
          <a:p>
            <a:r>
              <a:rPr lang="pl-PL" dirty="0" smtClean="0"/>
              <a:t>Zapisz swoją prezentację jako wideo, aby ułatwić jej udostępnianie. (Aby utworzyć wideo, kliknij kartę Plik, polecenie Udostępnij i w obszarze Typy plików kliknij polecenie Utwórz wideo).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9</a:t>
            </a:fld>
            <a:endParaRPr lang="pl-P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l-PL" dirty="0" smtClean="0"/>
              <a:t>Microsoft </a:t>
            </a:r>
            <a:r>
              <a:rPr lang="pl-PL" b="1" dirty="0" smtClean="0"/>
              <a:t>Engineering Excellence</a:t>
            </a:r>
            <a:endParaRPr lang="pl-PL" dirty="0" smtClean="0"/>
          </a:p>
        </p:txBody>
      </p:sp>
      <p:sp>
        <p:nvSpPr>
          <p:cNvPr id="43011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l-PL" dirty="0" smtClean="0"/>
              <a:t>Poufne materiały firmy Microsoft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F76F4-FC11-42FE-9D94-04E3E6D16C06}" type="slidenum">
              <a:rPr lang="pl-PL" smtClean="0"/>
              <a:pPr/>
              <a:t>10</a:t>
            </a:fld>
            <a:endParaRPr lang="pl-PL" dirty="0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603230"/>
          </a:xfrm>
          <a:noFill/>
          <a:ln/>
        </p:spPr>
        <p:txBody>
          <a:bodyPr/>
          <a:lstStyle/>
          <a:p>
            <a:r>
              <a:rPr lang="pl-PL" dirty="0" smtClean="0"/>
              <a:t>Czy prezentacja jest wystarczająco zwięzła? Zastanów się, czy nie przenieść jakiejś zawartości do dodatku.</a:t>
            </a:r>
          </a:p>
          <a:p>
            <a:r>
              <a:rPr lang="pl-PL" dirty="0" smtClean="0"/>
              <a:t>Użyj slajdów dodatku, aby zachować zawartość, która może przydać się przy odpowiadaniu na pytania (slajd Pytania) lub posłużyć odbiorcom, którzy chcą pogłębić swoją wiedzę.</a:t>
            </a:r>
          </a:p>
          <a:p>
            <a:pPr>
              <a:buFontTx/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pl-PL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pl-PL"/>
              <a:t>Kliknij, aby edytować styl wzorca tytułów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pl-PL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pl-PL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pl-PL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pl-PL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pl-PL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pl-PL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pl-PL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pl-PL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pl-PL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pl-PL" smtClean="0"/>
              <a:t>Kliknij, aby edytować styl wzorca podtytułu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pl-PL" sz="2000" baseline="0"/>
            </a:lvl1pPr>
          </a:lstStyle>
          <a:p>
            <a:r>
              <a:rPr kumimoji="0" lang="pl-PL"/>
              <a:t>Logo firmy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ł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pl-PL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pl-PL"/>
              <a:t>Kliknij, aby edytować styl wzorca tytułów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pl-PL" sz="1800"/>
            </a:lvl1pPr>
          </a:lstStyle>
          <a:p>
            <a:r>
              <a:rPr kumimoji="0" lang="pl-PL"/>
              <a:t>Logo firmy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pl-PL"/>
            </a:lvl1pPr>
          </a:lstStyle>
          <a:p>
            <a:r>
              <a:rPr kumimoji="0" lang="pl-PL"/>
              <a:t>Kliknij, aby edytować styl wzorca tytułów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pl-PL" sz="3200">
                <a:latin typeface="+mn-lt"/>
              </a:defRPr>
            </a:lvl1pPr>
            <a:lvl2pPr eaLnBrk="1" latinLnBrk="0" hangingPunct="1">
              <a:defRPr kumimoji="0" lang="pl-PL" sz="2800">
                <a:latin typeface="+mn-lt"/>
              </a:defRPr>
            </a:lvl2pPr>
            <a:lvl3pPr eaLnBrk="1" latinLnBrk="0" hangingPunct="1">
              <a:defRPr kumimoji="0" lang="pl-PL" sz="2400">
                <a:latin typeface="+mn-lt"/>
              </a:defRPr>
            </a:lvl3pPr>
            <a:lvl4pPr eaLnBrk="1" latinLnBrk="0" hangingPunct="1">
              <a:defRPr kumimoji="0" lang="pl-PL" sz="2400">
                <a:latin typeface="+mn-lt"/>
              </a:defRPr>
            </a:lvl4pPr>
            <a:lvl5pPr eaLnBrk="1" latinLnBrk="0" hangingPunct="1">
              <a:defRPr kumimoji="0" lang="pl-PL" sz="2400">
                <a:latin typeface="+mn-lt"/>
              </a:defRPr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pl-PL" sz="2800"/>
            </a:lvl1pPr>
            <a:lvl2pPr eaLnBrk="1" latinLnBrk="0" hangingPunct="1">
              <a:defRPr kumimoji="0" lang="pl-PL" sz="2400"/>
            </a:lvl2pPr>
            <a:lvl3pPr eaLnBrk="1" latinLnBrk="0" hangingPunct="1">
              <a:defRPr kumimoji="0" lang="pl-PL" sz="2000"/>
            </a:lvl3pPr>
            <a:lvl4pPr eaLnBrk="1" latinLnBrk="0" hangingPunct="1">
              <a:defRPr kumimoji="0" lang="pl-PL" sz="1800"/>
            </a:lvl4pPr>
            <a:lvl5pPr eaLnBrk="1" latinLnBrk="0" hangingPunct="1">
              <a:defRPr kumimoji="0" lang="pl-PL" sz="1800"/>
            </a:lvl5pPr>
            <a:lvl6pPr eaLnBrk="1" latinLnBrk="0" hangingPunct="1">
              <a:defRPr kumimoji="0" lang="pl-PL" sz="1800"/>
            </a:lvl6pPr>
            <a:lvl7pPr eaLnBrk="1" latinLnBrk="0" hangingPunct="1">
              <a:defRPr kumimoji="0" lang="pl-PL" sz="1800"/>
            </a:lvl7pPr>
            <a:lvl8pPr eaLnBrk="1" latinLnBrk="0" hangingPunct="1">
              <a:defRPr kumimoji="0" lang="pl-PL" sz="1800"/>
            </a:lvl8pPr>
            <a:lvl9pPr eaLnBrk="1" latinLnBrk="0" hangingPunct="1">
              <a:defRPr kumimoji="0" lang="pl-PL" sz="18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pl-PL" sz="2800"/>
            </a:lvl1pPr>
            <a:lvl2pPr eaLnBrk="1" latinLnBrk="0" hangingPunct="1">
              <a:defRPr kumimoji="0" lang="pl-PL" sz="2400"/>
            </a:lvl2pPr>
            <a:lvl3pPr eaLnBrk="1" latinLnBrk="0" hangingPunct="1">
              <a:defRPr kumimoji="0" lang="pl-PL" sz="2000"/>
            </a:lvl3pPr>
            <a:lvl4pPr eaLnBrk="1" latinLnBrk="0" hangingPunct="1">
              <a:defRPr kumimoji="0" lang="pl-PL" sz="1800"/>
            </a:lvl4pPr>
            <a:lvl5pPr eaLnBrk="1" latinLnBrk="0" hangingPunct="1">
              <a:defRPr kumimoji="0" lang="pl-PL" sz="1800"/>
            </a:lvl5pPr>
            <a:lvl6pPr eaLnBrk="1" latinLnBrk="0" hangingPunct="1">
              <a:defRPr kumimoji="0" lang="pl-PL" sz="1800"/>
            </a:lvl6pPr>
            <a:lvl7pPr eaLnBrk="1" latinLnBrk="0" hangingPunct="1">
              <a:defRPr kumimoji="0" lang="pl-PL" sz="1800"/>
            </a:lvl7pPr>
            <a:lvl8pPr eaLnBrk="1" latinLnBrk="0" hangingPunct="1">
              <a:defRPr kumimoji="0" lang="pl-PL" sz="1800"/>
            </a:lvl8pPr>
            <a:lvl9pPr eaLnBrk="1" latinLnBrk="0" hangingPunct="1">
              <a:defRPr kumimoji="0" lang="pl-PL" sz="18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pl-PL"/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pl-PL" sz="2400" b="1"/>
            </a:lvl1pPr>
            <a:lvl2pPr marL="457200" indent="0" eaLnBrk="1" latinLnBrk="0" hangingPunct="1">
              <a:buNone/>
              <a:defRPr kumimoji="0" lang="pl-PL" sz="2000" b="1"/>
            </a:lvl2pPr>
            <a:lvl3pPr marL="914400" indent="0" eaLnBrk="1" latinLnBrk="0" hangingPunct="1">
              <a:buNone/>
              <a:defRPr kumimoji="0" lang="pl-PL" sz="1800" b="1"/>
            </a:lvl3pPr>
            <a:lvl4pPr marL="1371600" indent="0" eaLnBrk="1" latinLnBrk="0" hangingPunct="1">
              <a:buNone/>
              <a:defRPr kumimoji="0" lang="pl-PL" sz="1600" b="1"/>
            </a:lvl4pPr>
            <a:lvl5pPr marL="1828800" indent="0" eaLnBrk="1" latinLnBrk="0" hangingPunct="1">
              <a:buNone/>
              <a:defRPr kumimoji="0" lang="pl-PL" sz="1600" b="1"/>
            </a:lvl5pPr>
            <a:lvl6pPr marL="2286000" indent="0" eaLnBrk="1" latinLnBrk="0" hangingPunct="1">
              <a:buNone/>
              <a:defRPr kumimoji="0" lang="pl-PL" sz="1600" b="1"/>
            </a:lvl6pPr>
            <a:lvl7pPr marL="2743200" indent="0" eaLnBrk="1" latinLnBrk="0" hangingPunct="1">
              <a:buNone/>
              <a:defRPr kumimoji="0" lang="pl-PL" sz="1600" b="1"/>
            </a:lvl7pPr>
            <a:lvl8pPr marL="3200400" indent="0" eaLnBrk="1" latinLnBrk="0" hangingPunct="1">
              <a:buNone/>
              <a:defRPr kumimoji="0" lang="pl-PL" sz="1600" b="1"/>
            </a:lvl8pPr>
            <a:lvl9pPr marL="3657600" indent="0" eaLnBrk="1" latinLnBrk="0" hangingPunct="1">
              <a:buNone/>
              <a:defRPr kumimoji="0" lang="pl-PL" sz="1600" b="1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pl-PL" sz="2400"/>
            </a:lvl1pPr>
            <a:lvl2pPr eaLnBrk="1" latinLnBrk="0" hangingPunct="1">
              <a:defRPr kumimoji="0" lang="pl-PL" sz="2000"/>
            </a:lvl2pPr>
            <a:lvl3pPr eaLnBrk="1" latinLnBrk="0" hangingPunct="1">
              <a:defRPr kumimoji="0" lang="pl-PL" sz="1800"/>
            </a:lvl3pPr>
            <a:lvl4pPr eaLnBrk="1" latinLnBrk="0" hangingPunct="1">
              <a:defRPr kumimoji="0" lang="pl-PL" sz="1600"/>
            </a:lvl4pPr>
            <a:lvl5pPr eaLnBrk="1" latinLnBrk="0" hangingPunct="1">
              <a:defRPr kumimoji="0" lang="pl-PL" sz="1600"/>
            </a:lvl5pPr>
            <a:lvl6pPr eaLnBrk="1" latinLnBrk="0" hangingPunct="1">
              <a:defRPr kumimoji="0" lang="pl-PL" sz="1600"/>
            </a:lvl6pPr>
            <a:lvl7pPr eaLnBrk="1" latinLnBrk="0" hangingPunct="1">
              <a:defRPr kumimoji="0" lang="pl-PL" sz="1600"/>
            </a:lvl7pPr>
            <a:lvl8pPr eaLnBrk="1" latinLnBrk="0" hangingPunct="1">
              <a:defRPr kumimoji="0" lang="pl-PL" sz="1600"/>
            </a:lvl8pPr>
            <a:lvl9pPr eaLnBrk="1" latinLnBrk="0" hangingPunct="1">
              <a:defRPr kumimoji="0" lang="pl-PL" sz="16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pl-PL" sz="2400" b="1"/>
            </a:lvl1pPr>
            <a:lvl2pPr marL="457200" indent="0" eaLnBrk="1" latinLnBrk="0" hangingPunct="1">
              <a:buNone/>
              <a:defRPr kumimoji="0" lang="pl-PL" sz="2000" b="1"/>
            </a:lvl2pPr>
            <a:lvl3pPr marL="914400" indent="0" eaLnBrk="1" latinLnBrk="0" hangingPunct="1">
              <a:buNone/>
              <a:defRPr kumimoji="0" lang="pl-PL" sz="1800" b="1"/>
            </a:lvl3pPr>
            <a:lvl4pPr marL="1371600" indent="0" eaLnBrk="1" latinLnBrk="0" hangingPunct="1">
              <a:buNone/>
              <a:defRPr kumimoji="0" lang="pl-PL" sz="1600" b="1"/>
            </a:lvl4pPr>
            <a:lvl5pPr marL="1828800" indent="0" eaLnBrk="1" latinLnBrk="0" hangingPunct="1">
              <a:buNone/>
              <a:defRPr kumimoji="0" lang="pl-PL" sz="1600" b="1"/>
            </a:lvl5pPr>
            <a:lvl6pPr marL="2286000" indent="0" eaLnBrk="1" latinLnBrk="0" hangingPunct="1">
              <a:buNone/>
              <a:defRPr kumimoji="0" lang="pl-PL" sz="1600" b="1"/>
            </a:lvl6pPr>
            <a:lvl7pPr marL="2743200" indent="0" eaLnBrk="1" latinLnBrk="0" hangingPunct="1">
              <a:buNone/>
              <a:defRPr kumimoji="0" lang="pl-PL" sz="1600" b="1"/>
            </a:lvl7pPr>
            <a:lvl8pPr marL="3200400" indent="0" eaLnBrk="1" latinLnBrk="0" hangingPunct="1">
              <a:buNone/>
              <a:defRPr kumimoji="0" lang="pl-PL" sz="1600" b="1"/>
            </a:lvl8pPr>
            <a:lvl9pPr marL="3657600" indent="0" eaLnBrk="1" latinLnBrk="0" hangingPunct="1">
              <a:buNone/>
              <a:defRPr kumimoji="0" lang="pl-PL" sz="1600" b="1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pl-PL" sz="2400"/>
            </a:lvl1pPr>
            <a:lvl2pPr eaLnBrk="1" latinLnBrk="0" hangingPunct="1">
              <a:defRPr kumimoji="0" lang="pl-PL" sz="2000"/>
            </a:lvl2pPr>
            <a:lvl3pPr eaLnBrk="1" latinLnBrk="0" hangingPunct="1">
              <a:defRPr kumimoji="0" lang="pl-PL" sz="1800"/>
            </a:lvl3pPr>
            <a:lvl4pPr eaLnBrk="1" latinLnBrk="0" hangingPunct="1">
              <a:defRPr kumimoji="0" lang="pl-PL" sz="1600"/>
            </a:lvl4pPr>
            <a:lvl5pPr eaLnBrk="1" latinLnBrk="0" hangingPunct="1">
              <a:defRPr kumimoji="0" lang="pl-PL" sz="1600"/>
            </a:lvl5pPr>
            <a:lvl6pPr eaLnBrk="1" latinLnBrk="0" hangingPunct="1">
              <a:defRPr kumimoji="0" lang="pl-PL" sz="1600"/>
            </a:lvl6pPr>
            <a:lvl7pPr eaLnBrk="1" latinLnBrk="0" hangingPunct="1">
              <a:defRPr kumimoji="0" lang="pl-PL" sz="1600"/>
            </a:lvl7pPr>
            <a:lvl8pPr eaLnBrk="1" latinLnBrk="0" hangingPunct="1">
              <a:defRPr kumimoji="0" lang="pl-PL" sz="1600"/>
            </a:lvl8pPr>
            <a:lvl9pPr eaLnBrk="1" latinLnBrk="0" hangingPunct="1">
              <a:defRPr kumimoji="0" lang="pl-PL" sz="16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pl-PL" sz="2000" b="1"/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pl-PL" sz="3200"/>
            </a:lvl1pPr>
            <a:lvl2pPr eaLnBrk="1" latinLnBrk="0" hangingPunct="1">
              <a:defRPr kumimoji="0" lang="pl-PL" sz="2800"/>
            </a:lvl2pPr>
            <a:lvl3pPr eaLnBrk="1" latinLnBrk="0" hangingPunct="1">
              <a:defRPr kumimoji="0" lang="pl-PL" sz="2400"/>
            </a:lvl3pPr>
            <a:lvl4pPr eaLnBrk="1" latinLnBrk="0" hangingPunct="1">
              <a:defRPr kumimoji="0" lang="pl-PL" sz="2000"/>
            </a:lvl4pPr>
            <a:lvl5pPr eaLnBrk="1" latinLnBrk="0" hangingPunct="1">
              <a:defRPr kumimoji="0" lang="pl-PL" sz="2000"/>
            </a:lvl5pPr>
            <a:lvl6pPr eaLnBrk="1" latinLnBrk="0" hangingPunct="1">
              <a:defRPr kumimoji="0" lang="pl-PL" sz="2000"/>
            </a:lvl6pPr>
            <a:lvl7pPr eaLnBrk="1" latinLnBrk="0" hangingPunct="1">
              <a:defRPr kumimoji="0" lang="pl-PL" sz="2000"/>
            </a:lvl7pPr>
            <a:lvl8pPr eaLnBrk="1" latinLnBrk="0" hangingPunct="1">
              <a:defRPr kumimoji="0" lang="pl-PL" sz="2000"/>
            </a:lvl8pPr>
            <a:lvl9pPr eaLnBrk="1" latinLnBrk="0" hangingPunct="1">
              <a:defRPr kumimoji="0" lang="pl-PL" sz="20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pl-PL" sz="1400"/>
            </a:lvl1pPr>
            <a:lvl2pPr marL="457200" indent="0" eaLnBrk="1" latinLnBrk="0" hangingPunct="1">
              <a:buNone/>
              <a:defRPr kumimoji="0" lang="pl-PL" sz="1200"/>
            </a:lvl2pPr>
            <a:lvl3pPr marL="914400" indent="0" eaLnBrk="1" latinLnBrk="0" hangingPunct="1">
              <a:buNone/>
              <a:defRPr kumimoji="0" lang="pl-PL" sz="1000"/>
            </a:lvl3pPr>
            <a:lvl4pPr marL="1371600" indent="0" eaLnBrk="1" latinLnBrk="0" hangingPunct="1">
              <a:buNone/>
              <a:defRPr kumimoji="0" lang="pl-PL" sz="900"/>
            </a:lvl4pPr>
            <a:lvl5pPr marL="1828800" indent="0" eaLnBrk="1" latinLnBrk="0" hangingPunct="1">
              <a:buNone/>
              <a:defRPr kumimoji="0" lang="pl-PL" sz="900"/>
            </a:lvl5pPr>
            <a:lvl6pPr marL="2286000" indent="0" eaLnBrk="1" latinLnBrk="0" hangingPunct="1">
              <a:buNone/>
              <a:defRPr kumimoji="0" lang="pl-PL" sz="900"/>
            </a:lvl6pPr>
            <a:lvl7pPr marL="2743200" indent="0" eaLnBrk="1" latinLnBrk="0" hangingPunct="1">
              <a:buNone/>
              <a:defRPr kumimoji="0" lang="pl-PL" sz="900"/>
            </a:lvl7pPr>
            <a:lvl8pPr marL="3200400" indent="0" eaLnBrk="1" latinLnBrk="0" hangingPunct="1">
              <a:buNone/>
              <a:defRPr kumimoji="0" lang="pl-PL" sz="900"/>
            </a:lvl8pPr>
            <a:lvl9pPr marL="3657600" indent="0" eaLnBrk="1" latinLnBrk="0" hangingPunct="1">
              <a:buNone/>
              <a:defRPr kumimoji="0" lang="pl-PL" sz="9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pl-PL" sz="2000" b="1"/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pl-PL" sz="3200"/>
            </a:lvl1pPr>
            <a:lvl2pPr marL="457200" indent="0" eaLnBrk="1" latinLnBrk="0" hangingPunct="1">
              <a:buNone/>
              <a:defRPr kumimoji="0" lang="pl-PL" sz="2800"/>
            </a:lvl2pPr>
            <a:lvl3pPr marL="914400" indent="0" eaLnBrk="1" latinLnBrk="0" hangingPunct="1">
              <a:buNone/>
              <a:defRPr kumimoji="0" lang="pl-PL" sz="2400"/>
            </a:lvl3pPr>
            <a:lvl4pPr marL="1371600" indent="0" eaLnBrk="1" latinLnBrk="0" hangingPunct="1">
              <a:buNone/>
              <a:defRPr kumimoji="0" lang="pl-PL" sz="2000"/>
            </a:lvl4pPr>
            <a:lvl5pPr marL="1828800" indent="0" eaLnBrk="1" latinLnBrk="0" hangingPunct="1">
              <a:buNone/>
              <a:defRPr kumimoji="0" lang="pl-PL" sz="2000"/>
            </a:lvl5pPr>
            <a:lvl6pPr marL="2286000" indent="0" eaLnBrk="1" latinLnBrk="0" hangingPunct="1">
              <a:buNone/>
              <a:defRPr kumimoji="0" lang="pl-PL" sz="2000"/>
            </a:lvl6pPr>
            <a:lvl7pPr marL="2743200" indent="0" eaLnBrk="1" latinLnBrk="0" hangingPunct="1">
              <a:buNone/>
              <a:defRPr kumimoji="0" lang="pl-PL" sz="2000"/>
            </a:lvl7pPr>
            <a:lvl8pPr marL="3200400" indent="0" eaLnBrk="1" latinLnBrk="0" hangingPunct="1">
              <a:buNone/>
              <a:defRPr kumimoji="0" lang="pl-PL" sz="2000"/>
            </a:lvl8pPr>
            <a:lvl9pPr marL="3657600" indent="0" eaLnBrk="1" latinLnBrk="0" hangingPunct="1">
              <a:buNone/>
              <a:defRPr kumimoji="0" lang="pl-PL" sz="2000"/>
            </a:lvl9pPr>
          </a:lstStyle>
          <a:p>
            <a:pPr eaLnBrk="1" latinLnBrk="0" hangingPunct="1"/>
            <a:r>
              <a:rPr lang="pl-PL" smtClean="0"/>
              <a:t>Kliknij ikonę, aby dodać obraz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pl-PL" sz="1400"/>
            </a:lvl1pPr>
            <a:lvl2pPr marL="457200" indent="0" eaLnBrk="1" latinLnBrk="0" hangingPunct="1">
              <a:buNone/>
              <a:defRPr kumimoji="0" lang="pl-PL" sz="1200"/>
            </a:lvl2pPr>
            <a:lvl3pPr marL="914400" indent="0" eaLnBrk="1" latinLnBrk="0" hangingPunct="1">
              <a:buNone/>
              <a:defRPr kumimoji="0" lang="pl-PL" sz="1000"/>
            </a:lvl3pPr>
            <a:lvl4pPr marL="1371600" indent="0" eaLnBrk="1" latinLnBrk="0" hangingPunct="1">
              <a:buNone/>
              <a:defRPr kumimoji="0" lang="pl-PL" sz="900"/>
            </a:lvl4pPr>
            <a:lvl5pPr marL="1828800" indent="0" eaLnBrk="1" latinLnBrk="0" hangingPunct="1">
              <a:buNone/>
              <a:defRPr kumimoji="0" lang="pl-PL" sz="900"/>
            </a:lvl5pPr>
            <a:lvl6pPr marL="2286000" indent="0" eaLnBrk="1" latinLnBrk="0" hangingPunct="1">
              <a:buNone/>
              <a:defRPr kumimoji="0" lang="pl-PL" sz="900"/>
            </a:lvl6pPr>
            <a:lvl7pPr marL="2743200" indent="0" eaLnBrk="1" latinLnBrk="0" hangingPunct="1">
              <a:buNone/>
              <a:defRPr kumimoji="0" lang="pl-PL" sz="900"/>
            </a:lvl7pPr>
            <a:lvl8pPr marL="3200400" indent="0" eaLnBrk="1" latinLnBrk="0" hangingPunct="1">
              <a:buNone/>
              <a:defRPr kumimoji="0" lang="pl-PL" sz="900"/>
            </a:lvl8pPr>
            <a:lvl9pPr marL="3657600" indent="0" eaLnBrk="1" latinLnBrk="0" hangingPunct="1">
              <a:buNone/>
              <a:defRPr kumimoji="0" lang="pl-PL" sz="9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pl-PL" smtClean="0"/>
              <a:t>Kliknij, aby edytować styl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pl-PL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2015-02-13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pl-PL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pl-PL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pl-PL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pl-PL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pl-PL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pl-PL"/>
      </a:defPPr>
      <a:lvl1pPr marL="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064328" y="692696"/>
            <a:ext cx="8064896" cy="4743400"/>
          </a:xfrm>
        </p:spPr>
        <p:txBody>
          <a:bodyPr>
            <a:normAutofit/>
          </a:bodyPr>
          <a:lstStyle/>
          <a:p>
            <a:pPr algn="ctr"/>
            <a:r>
              <a:rPr lang="pl-PL" sz="4800" dirty="0" smtClean="0"/>
              <a:t>EFEKTY REALIZACJI  PROJEKTU</a:t>
            </a:r>
            <a:br>
              <a:rPr lang="pl-PL" sz="4800" dirty="0" smtClean="0"/>
            </a:br>
            <a:r>
              <a:rPr lang="pl-PL" sz="4000" dirty="0" smtClean="0"/>
              <a:t>W NIEPUBLICZNYM PRZEDSZKOLU „BAJKA”</a:t>
            </a:r>
            <a:r>
              <a:rPr lang="pl-PL" sz="4800" dirty="0"/>
              <a:t/>
            </a:r>
            <a:br>
              <a:rPr lang="pl-PL" sz="4800" dirty="0"/>
            </a:br>
            <a:r>
              <a:rPr lang="pl-PL" sz="6000" dirty="0" smtClean="0"/>
              <a:t> </a:t>
            </a:r>
            <a:r>
              <a:rPr lang="pl-PL" sz="3600" dirty="0" smtClean="0"/>
              <a:t>”jeleniogórski system wsparcia placówek oświatowych”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067944" y="5517232"/>
            <a:ext cx="4772528" cy="990600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+mn-lt"/>
              </a:rPr>
              <a:t>Krystyna Michalak</a:t>
            </a:r>
            <a:endParaRPr lang="pl-PL" sz="2400" dirty="0">
              <a:latin typeface="+mn-lt"/>
            </a:endParaRPr>
          </a:p>
          <a:p>
            <a:r>
              <a:rPr lang="pl-PL" sz="2400" dirty="0" smtClean="0">
                <a:latin typeface="+mn-lt"/>
              </a:rPr>
              <a:t>13.02.2015r.</a:t>
            </a:r>
            <a:endParaRPr lang="pl-PL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07504" y="1124744"/>
            <a:ext cx="8840472" cy="4752528"/>
          </a:xfrm>
        </p:spPr>
        <p:txBody>
          <a:bodyPr>
            <a:normAutofit fontScale="90000"/>
          </a:bodyPr>
          <a:lstStyle/>
          <a:p>
            <a:pPr algn="ctr">
              <a:defRPr lang="pl-PL"/>
            </a:pPr>
            <a:r>
              <a:rPr lang="pl-PL" sz="10700" dirty="0" smtClean="0"/>
              <a:t>Dziękuję za uwagę</a:t>
            </a:r>
            <a:br>
              <a:rPr lang="pl-PL" sz="10700" dirty="0" smtClean="0"/>
            </a:br>
            <a:r>
              <a:rPr lang="pl-PL" sz="15300" dirty="0" smtClean="0"/>
              <a:t>koniec</a:t>
            </a:r>
            <a:endParaRPr lang="pl-PL" sz="4900" dirty="0"/>
          </a:p>
        </p:txBody>
      </p:sp>
      <p:sp>
        <p:nvSpPr>
          <p:cNvPr id="3" name="Subtitle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119952" y="6237312"/>
            <a:ext cx="4772528" cy="4953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l-PL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pl-PL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l-PL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pl-PL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pl-PL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l-PL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l-PL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l-PL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l-PL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2400" dirty="0" smtClean="0"/>
              <a:t>Autor: Krystyna Michalak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-171400"/>
            <a:ext cx="8077200" cy="1143000"/>
          </a:xfrm>
        </p:spPr>
        <p:txBody>
          <a:bodyPr>
            <a:normAutofit/>
          </a:bodyPr>
          <a:lstStyle/>
          <a:p>
            <a:r>
              <a:rPr lang="pl-PL" dirty="0" smtClean="0"/>
              <a:t>WSTĘP: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3568" y="764704"/>
            <a:ext cx="8077200" cy="6297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 smtClean="0"/>
              <a:t>Reprezentuję </a:t>
            </a:r>
            <a:r>
              <a:rPr lang="pl-PL" sz="2000" dirty="0"/>
              <a:t>Niepubliczne przedszkole „BAJKA” w Jeleniej </a:t>
            </a:r>
            <a:r>
              <a:rPr lang="pl-PL" sz="2000" dirty="0" smtClean="0"/>
              <a:t>Górze. Mając </a:t>
            </a:r>
            <a:r>
              <a:rPr lang="pl-PL" sz="2000" dirty="0"/>
              <a:t>na uwadze poprawę jakości doskonalenia nauczycieli oraz potrzebę ciągłego doskonalenia  przystąpiliśmy do projektu „Jeleniogórski system wsparcia placówek </a:t>
            </a:r>
            <a:r>
              <a:rPr lang="pl-PL" sz="2000" dirty="0" smtClean="0"/>
              <a:t>oświatowych .”</a:t>
            </a:r>
            <a:r>
              <a:rPr lang="pl-PL" sz="2000" dirty="0" smtClean="0"/>
              <a:t>Nasza </a:t>
            </a:r>
            <a:r>
              <a:rPr lang="pl-PL" sz="2000" dirty="0"/>
              <a:t>chęć przystąpienia do projektu wynikała z niżej określonych potrzeb:</a:t>
            </a:r>
          </a:p>
          <a:p>
            <a:pPr lvl="0"/>
            <a:r>
              <a:rPr lang="pl-PL" sz="2000" dirty="0"/>
              <a:t>chęć ugruntowania swojej wiedzy i kompetencji,</a:t>
            </a:r>
          </a:p>
          <a:p>
            <a:pPr lvl="0"/>
            <a:r>
              <a:rPr lang="pl-PL" sz="2000" dirty="0"/>
              <a:t>pozyskanie nowych narzędzi pracy oraz instruktażu do ich zastosowania,</a:t>
            </a:r>
          </a:p>
          <a:p>
            <a:pPr lvl="0"/>
            <a:r>
              <a:rPr lang="pl-PL" sz="2000" dirty="0" smtClean="0"/>
              <a:t>wypracowanie metod </a:t>
            </a:r>
            <a:r>
              <a:rPr lang="pl-PL" sz="2000" dirty="0"/>
              <a:t>skutecznej komunikacji z ogniwami współuczestniczącymi  w procesie opiekuńczo-wychowawczo  - dydaktycznym,</a:t>
            </a:r>
          </a:p>
          <a:p>
            <a:pPr lvl="0"/>
            <a:r>
              <a:rPr lang="pl-PL" sz="2000" dirty="0"/>
              <a:t>od strony praktycznej </a:t>
            </a:r>
            <a:r>
              <a:rPr lang="pl-PL" sz="2000" dirty="0" smtClean="0"/>
              <a:t>poznanie skutecznych metod wspomagających </a:t>
            </a:r>
            <a:r>
              <a:rPr lang="pl-PL" sz="2000" dirty="0"/>
              <a:t>proces  edukacji ,</a:t>
            </a:r>
          </a:p>
          <a:p>
            <a:pPr lvl="0"/>
            <a:r>
              <a:rPr lang="pl-PL" sz="2000" dirty="0" smtClean="0"/>
              <a:t>umocnienie swojej  asertywności </a:t>
            </a:r>
            <a:r>
              <a:rPr lang="pl-PL" sz="2000" dirty="0"/>
              <a:t>w kontaktach z rodzicami i ogniwami współpracującymi ,</a:t>
            </a:r>
          </a:p>
          <a:p>
            <a:pPr lvl="0"/>
            <a:r>
              <a:rPr lang="pl-PL" sz="2000" dirty="0" smtClean="0"/>
              <a:t>zapobieganie </a:t>
            </a:r>
            <a:r>
              <a:rPr lang="pl-PL" sz="2000" dirty="0"/>
              <a:t>rutynie i wypaleniu zawodowemu ,</a:t>
            </a:r>
          </a:p>
          <a:p>
            <a:pPr lvl="0"/>
            <a:r>
              <a:rPr lang="pl-PL" sz="2000" dirty="0"/>
              <a:t>„</a:t>
            </a:r>
            <a:r>
              <a:rPr lang="pl-PL" sz="2000" dirty="0" smtClean="0"/>
              <a:t>reanimowanie” swojej aktywności zawodowej </a:t>
            </a:r>
            <a:r>
              <a:rPr lang="pl-PL" sz="2000" dirty="0"/>
              <a:t>,</a:t>
            </a:r>
          </a:p>
          <a:p>
            <a:pPr lvl="0"/>
            <a:r>
              <a:rPr lang="pl-PL" sz="2000" dirty="0" smtClean="0"/>
              <a:t>podniesienie jakości </a:t>
            </a:r>
            <a:r>
              <a:rPr lang="pl-PL" sz="2000" dirty="0"/>
              <a:t>pracy naszej placówki 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-171400"/>
            <a:ext cx="8077200" cy="1143000"/>
          </a:xfrm>
        </p:spPr>
        <p:txBody>
          <a:bodyPr>
            <a:normAutofit/>
          </a:bodyPr>
          <a:lstStyle/>
          <a:p>
            <a:r>
              <a:rPr lang="pl-PL" b="1" dirty="0"/>
              <a:t>CZEGO OCZEKIWALIŚMY ?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3568" y="1412776"/>
            <a:ext cx="8077200" cy="5649011"/>
          </a:xfrm>
        </p:spPr>
        <p:txBody>
          <a:bodyPr>
            <a:noAutofit/>
          </a:bodyPr>
          <a:lstStyle/>
          <a:p>
            <a:pPr lvl="0"/>
            <a:r>
              <a:rPr lang="pl-PL" sz="2000" dirty="0"/>
              <a:t>miłej atmosfery,</a:t>
            </a:r>
          </a:p>
          <a:p>
            <a:pPr lvl="0"/>
            <a:r>
              <a:rPr lang="pl-PL" sz="2000" dirty="0"/>
              <a:t>wysokiego poziomu wykładowców  ,</a:t>
            </a:r>
          </a:p>
          <a:p>
            <a:pPr lvl="0"/>
            <a:r>
              <a:rPr lang="pl-PL" sz="2000" dirty="0"/>
              <a:t>praktycznego podejścia do zagadnień podlegających szkoleniu ,</a:t>
            </a:r>
          </a:p>
          <a:p>
            <a:pPr lvl="0"/>
            <a:r>
              <a:rPr lang="pl-PL" sz="2000" dirty="0"/>
              <a:t>praktycznych materiałów szkoleniowych,</a:t>
            </a:r>
          </a:p>
          <a:p>
            <a:pPr lvl="0"/>
            <a:r>
              <a:rPr lang="pl-PL" sz="2000" dirty="0"/>
              <a:t>wiedzy przydatnej w praktyce ,</a:t>
            </a:r>
          </a:p>
          <a:p>
            <a:pPr lvl="0"/>
            <a:r>
              <a:rPr lang="pl-PL" sz="2000" dirty="0"/>
              <a:t>rozbudzenia w nas poczucia tego ,że jeszcze wiele możemy zrobić.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30189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-171400"/>
            <a:ext cx="8077200" cy="1143000"/>
          </a:xfrm>
        </p:spPr>
        <p:txBody>
          <a:bodyPr>
            <a:normAutofit/>
          </a:bodyPr>
          <a:lstStyle/>
          <a:p>
            <a:r>
              <a:rPr lang="pl-PL" b="1" dirty="0"/>
              <a:t>SORE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3568" y="1124744"/>
            <a:ext cx="8077200" cy="5937043"/>
          </a:xfrm>
        </p:spPr>
        <p:txBody>
          <a:bodyPr>
            <a:noAutofit/>
          </a:bodyPr>
          <a:lstStyle/>
          <a:p>
            <a:r>
              <a:rPr lang="pl-PL" sz="2000" dirty="0"/>
              <a:t>Przystępując do  wspominanego  projektu  przydzielono nam   Szkolnego Organizatora Rozwoju Edukacji ( w naszym przypadku jest to Pani mgr Halina Kot).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ZALETY </a:t>
            </a:r>
            <a:r>
              <a:rPr lang="pl-PL" sz="2000" b="1" dirty="0"/>
              <a:t>:</a:t>
            </a:r>
            <a:endParaRPr lang="pl-PL" sz="2000" dirty="0"/>
          </a:p>
          <a:p>
            <a:pPr lvl="0"/>
            <a:r>
              <a:rPr lang="pl-PL" sz="2000" dirty="0"/>
              <a:t>Organizator szkoleń z zewnątrz ,zawsze gotowy do pomocy,</a:t>
            </a:r>
          </a:p>
          <a:p>
            <a:pPr lvl="0"/>
            <a:r>
              <a:rPr lang="pl-PL" sz="2000" dirty="0"/>
              <a:t>Inspirator wspierający placówkę i dyrektora,</a:t>
            </a:r>
          </a:p>
          <a:p>
            <a:pPr lvl="0"/>
            <a:r>
              <a:rPr lang="pl-PL" sz="2000" dirty="0"/>
              <a:t>Służy pomocą  na każdym etapie realizacji projektu  ,</a:t>
            </a:r>
          </a:p>
          <a:p>
            <a:pPr lvl="0"/>
            <a:r>
              <a:rPr lang="pl-PL" sz="2000" dirty="0"/>
              <a:t>Przyjeżdża  zawsze na życzenie placówki,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21594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2000" y="188641"/>
            <a:ext cx="8077200" cy="5705136"/>
          </a:xfrm>
        </p:spPr>
        <p:txBody>
          <a:bodyPr>
            <a:normAutofit fontScale="70000" lnSpcReduction="20000"/>
          </a:bodyPr>
          <a:lstStyle/>
          <a:p>
            <a:r>
              <a:rPr lang="pl-PL" b="1" dirty="0"/>
              <a:t>DZIAŁANIA WYKONANE NA TERENIE PLACÓWKI Z UDZIAŁEM SORE</a:t>
            </a:r>
            <a:endParaRPr lang="pl-PL" dirty="0"/>
          </a:p>
          <a:p>
            <a:pPr lvl="0"/>
            <a:r>
              <a:rPr lang="pl-PL" dirty="0"/>
              <a:t>Wspólne zdiagnozowanie potrzeb placówki ,</a:t>
            </a:r>
          </a:p>
          <a:p>
            <a:pPr lvl="0"/>
            <a:r>
              <a:rPr lang="pl-PL" dirty="0"/>
              <a:t>Sformułowanie celów wynikających  z diagnozy oraz  określenie obszaru wspomagania wypracowane  wspólnie z Radą Pedagogiczną,</a:t>
            </a:r>
          </a:p>
          <a:p>
            <a:pPr lvl="0"/>
            <a:r>
              <a:rPr lang="pl-PL" dirty="0"/>
              <a:t>Wspólne opracowanie rocznego planu wspomagania przedszkola dostosowanego do potrzeb placówki ,opartego  o na pogłębionej diagnozie,</a:t>
            </a:r>
          </a:p>
          <a:p>
            <a:pPr lvl="0"/>
            <a:r>
              <a:rPr lang="pl-PL" dirty="0"/>
              <a:t>Organizowanie spotkań  z ekspertami z zewnątrz,</a:t>
            </a:r>
          </a:p>
          <a:p>
            <a:pPr lvl="0"/>
            <a:r>
              <a:rPr lang="pl-PL" dirty="0"/>
              <a:t>Częste kontakty i wsparcie placówki w okresie wdrażania nowo nabytych umiejętności ,</a:t>
            </a:r>
          </a:p>
          <a:p>
            <a:pPr lvl="0"/>
            <a:r>
              <a:rPr lang="pl-PL" dirty="0"/>
              <a:t>Analiza przydatności szkoleń z nauczycielami i z dyrektorem,</a:t>
            </a:r>
          </a:p>
          <a:p>
            <a:pPr lvl="0"/>
            <a:r>
              <a:rPr lang="pl-PL" dirty="0"/>
              <a:t>Czuwanie nad realizacją rocznego planu szkoleń</a:t>
            </a:r>
          </a:p>
          <a:p>
            <a:pPr lvl="0"/>
            <a:r>
              <a:rPr lang="pl-PL" dirty="0"/>
              <a:t>Bycie w placówce tak często jak tego potrzebujemy i sobie życzymy.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70247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-1714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SZKOLENIA NA TERENIE PLACÓWKI 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3568" y="980728"/>
            <a:ext cx="8077200" cy="60810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/>
              <a:t>ZALETY:</a:t>
            </a:r>
            <a:endParaRPr lang="pl-PL" sz="2000" dirty="0"/>
          </a:p>
          <a:p>
            <a:pPr lvl="0"/>
            <a:r>
              <a:rPr lang="pl-PL" sz="2000" dirty="0"/>
              <a:t>Eksperci z dużym doświadczeniem wprowadzali do szkoleń dużo energii ,</a:t>
            </a:r>
          </a:p>
          <a:p>
            <a:pPr lvl="0"/>
            <a:r>
              <a:rPr lang="pl-PL" sz="2000" dirty="0"/>
              <a:t>Tworzyli świetna atmosferę (pomimo zmęczenia nauczycieli wielogodzinną pracą wynikającą ze specyfiki pracy w przedszkolach niepublicznych) umożliwiającą nauczycielom aktywne uczestnictwo.</a:t>
            </a:r>
          </a:p>
          <a:p>
            <a:pPr lvl="0"/>
            <a:r>
              <a:rPr lang="pl-PL" sz="2000" dirty="0"/>
              <a:t>Spotkania warsztatowe ,praktyczne ,tak jak sobie tego życzyliśmy ,nawet odnoszące się do konkretnych sytuacji symulowanych przez nauczycieli,</a:t>
            </a:r>
          </a:p>
          <a:p>
            <a:pPr lvl="0"/>
            <a:r>
              <a:rPr lang="pl-PL" sz="2000" dirty="0"/>
              <a:t>Możliwość  indywidualnego poradnictwa i konsultacji wg potrzeb nauczycieli ,</a:t>
            </a:r>
          </a:p>
          <a:p>
            <a:pPr lvl="0"/>
            <a:r>
              <a:rPr lang="pl-PL" sz="2000" dirty="0"/>
              <a:t>Dostarczenie przydatnych w codziennej pracy materiałów, opracowanych praktycznie ,popartych teorią ,wykonanych estetycznie.</a:t>
            </a:r>
          </a:p>
          <a:p>
            <a:pPr lvl="0"/>
            <a:r>
              <a:rPr lang="pl-PL" sz="2000" dirty="0"/>
              <a:t>Profesjonalizm.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b="1" dirty="0"/>
              <a:t>WADY:</a:t>
            </a:r>
            <a:endParaRPr lang="pl-PL" sz="2000" dirty="0"/>
          </a:p>
          <a:p>
            <a:r>
              <a:rPr lang="pl-PL" sz="2000" dirty="0"/>
              <a:t>Na początku o pierwszym spotkaniu  późno zostaliśmy zawiadomieni o terminie spotkania i bez cateringu ,ale  ten jeden błąd nie miał wpływu na dalsze szkolenia.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20265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-171400"/>
            <a:ext cx="8077200" cy="1143000"/>
          </a:xfrm>
        </p:spPr>
        <p:txBody>
          <a:bodyPr>
            <a:normAutofit/>
          </a:bodyPr>
          <a:lstStyle/>
          <a:p>
            <a:r>
              <a:rPr lang="pl-PL" b="1" dirty="0"/>
              <a:t>ZMIANY PO SZKOLENIACH: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3568" y="980728"/>
            <a:ext cx="8077200" cy="6081059"/>
          </a:xfrm>
        </p:spPr>
        <p:txBody>
          <a:bodyPr>
            <a:noAutofit/>
          </a:bodyPr>
          <a:lstStyle/>
          <a:p>
            <a:pPr lvl="0"/>
            <a:r>
              <a:rPr lang="pl-PL" sz="2000" dirty="0"/>
              <a:t>Nauczyciele starają się identyfikować swoją osobowość</a:t>
            </a:r>
          </a:p>
          <a:p>
            <a:pPr lvl="0"/>
            <a:r>
              <a:rPr lang="pl-PL" sz="2000" dirty="0"/>
              <a:t>Wzrosła   aktywność w zakresie refleksji nad potrzebą i kierunkiem rozwoju osobistego,</a:t>
            </a:r>
          </a:p>
          <a:p>
            <a:pPr lvl="0"/>
            <a:r>
              <a:rPr lang="pl-PL" sz="2000" dirty="0"/>
              <a:t>Nauczyciele częściej poddają weryfikacji swoje kompetencje ,poszukują słabych i mocnych stron,</a:t>
            </a:r>
          </a:p>
          <a:p>
            <a:pPr lvl="0"/>
            <a:r>
              <a:rPr lang="pl-PL" sz="2000" dirty="0"/>
              <a:t>Stosują metody i formy pracy zdobyte na szkoleniach ,dzielą się informacjami o ich skuteczności, potrafią pisać indywidualne programy</a:t>
            </a:r>
          </a:p>
          <a:p>
            <a:r>
              <a:rPr lang="pl-PL" sz="2000" dirty="0"/>
              <a:t>dla dzieci  ze specyficznymi potrzebami ,</a:t>
            </a:r>
          </a:p>
          <a:p>
            <a:pPr lvl="0"/>
            <a:r>
              <a:rPr lang="pl-PL" sz="2000" dirty="0"/>
              <a:t>Odstępują od rutynowych </a:t>
            </a:r>
            <a:r>
              <a:rPr lang="pl-PL" sz="2000" dirty="0" err="1"/>
              <a:t>zachowań</a:t>
            </a:r>
            <a:r>
              <a:rPr lang="pl-PL" sz="2000" dirty="0"/>
              <a:t> ,coraz częściej korzystają z forów</a:t>
            </a:r>
          </a:p>
          <a:p>
            <a:r>
              <a:rPr lang="pl-PL" sz="2000" dirty="0"/>
              <a:t>internetowych w poszukiwaniu nowych rozwiązań  ,</a:t>
            </a:r>
          </a:p>
          <a:p>
            <a:pPr lvl="0"/>
            <a:r>
              <a:rPr lang="pl-PL" sz="2000" dirty="0"/>
              <a:t>Zwiększyła się skuteczność w zakresie pozyskiwania  trudnych rodziców do współpracy .</a:t>
            </a:r>
          </a:p>
          <a:p>
            <a:pPr lvl="0"/>
            <a:r>
              <a:rPr lang="pl-PL" sz="2000" dirty="0"/>
              <a:t>Nauczyciele z większą  swobodą dobierają metody i formy pracy dostosowane do indywidualnych potrzeb wychowanków ,</a:t>
            </a:r>
          </a:p>
          <a:p>
            <a:pPr lvl="0"/>
            <a:r>
              <a:rPr lang="pl-PL" sz="2000" dirty="0"/>
              <a:t>Komunikacja ze wszystkimi ogniwami współpracującymi ma inny wymiar,</a:t>
            </a:r>
          </a:p>
          <a:p>
            <a:pPr lvl="0"/>
            <a:r>
              <a:rPr lang="pl-PL" sz="2000" dirty="0"/>
              <a:t>Nauczyciele korzystają z sugestii  najnowszej literatury ,</a:t>
            </a:r>
          </a:p>
          <a:p>
            <a:pPr marL="0" lvl="0" indent="0">
              <a:buNone/>
            </a:pPr>
            <a:endParaRPr lang="pl-PL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020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3568" y="188640"/>
            <a:ext cx="8077200" cy="6081059"/>
          </a:xfrm>
        </p:spPr>
        <p:txBody>
          <a:bodyPr>
            <a:noAutofit/>
          </a:bodyPr>
          <a:lstStyle/>
          <a:p>
            <a:pPr lvl="0"/>
            <a:r>
              <a:rPr lang="pl-PL" sz="2000" dirty="0"/>
              <a:t>Materiały ,które otrzymały  są wykorzystywane ,przydatne i praktyczne.</a:t>
            </a:r>
          </a:p>
          <a:p>
            <a:pPr lvl="0"/>
            <a:r>
              <a:rPr lang="pl-PL" sz="2000" dirty="0"/>
              <a:t>Wzrosło zainteresowanie w zakresie wykorzystania technologii informatycznej do komunikowania się  z rodzicami.</a:t>
            </a:r>
          </a:p>
          <a:p>
            <a:pPr lvl="0"/>
            <a:r>
              <a:rPr lang="pl-PL" sz="2000" dirty="0"/>
              <a:t>Dyrekcja zadowolona ponieważ - ze  zmotywowanym zespołem  wydajniej się pracuje ,</a:t>
            </a:r>
          </a:p>
          <a:p>
            <a:pPr lvl="0"/>
            <a:r>
              <a:rPr lang="pl-PL" sz="2000" dirty="0"/>
              <a:t>chętnie korzystamy z pomocy  tym bardziej ,że jest ona bezpłatna .</a:t>
            </a:r>
          </a:p>
          <a:p>
            <a:pPr lvl="0"/>
            <a:r>
              <a:rPr lang="pl-PL" sz="2000" dirty="0"/>
              <a:t>Z uwagi na nasz wydłużony czas pracy (6.00 – 19.00 ) jest to forma szkoleń na miejscu ,w placówce i wygodna dla zespołu zwłaszcza ,że dotyczy tylko naszej placówki.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6875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pl-PL"/>
              <a:t>Podsumowanie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pl-PL"/>
              <a:t>Określ swoje wymagania</a:t>
            </a:r>
          </a:p>
          <a:p>
            <a:pPr lvl="1"/>
            <a:r>
              <a:rPr lang="pl-PL"/>
              <a:t>zarówno technologiczne, jak i osobiste</a:t>
            </a:r>
          </a:p>
          <a:p>
            <a:r>
              <a:rPr lang="pl-PL"/>
              <a:t>Ustal realne oczekiwania</a:t>
            </a:r>
          </a:p>
          <a:p>
            <a:pPr lvl="1"/>
            <a:r>
              <a:rPr lang="pl-PL"/>
              <a:t>dopiero praktyka czyni mistrza</a:t>
            </a:r>
          </a:p>
          <a:p>
            <a:r>
              <a:rPr lang="pl-PL"/>
              <a:t>Skup się na wyznaczonym celu</a:t>
            </a:r>
          </a:p>
          <a:p>
            <a:pPr lvl="1"/>
            <a:r>
              <a:rPr lang="pl-PL"/>
              <a:t>programy mentoringu</a:t>
            </a:r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Szkoleni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1213</Words>
  <Application>Microsoft Office PowerPoint</Application>
  <PresentationFormat>Pokaz na ekranie (4:3)</PresentationFormat>
  <Paragraphs>128</Paragraphs>
  <Slides>10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Szkolenie</vt:lpstr>
      <vt:lpstr>EFEKTY REALIZACJI  PROJEKTU W NIEPUBLICZNYM PRZEDSZKOLU „BAJKA”  ”jeleniogórski system wsparcia placówek oświatowych” </vt:lpstr>
      <vt:lpstr>WSTĘP:</vt:lpstr>
      <vt:lpstr>CZEGO OCZEKIWALIŚMY ?</vt:lpstr>
      <vt:lpstr>SORE</vt:lpstr>
      <vt:lpstr>Prezentacja programu PowerPoint</vt:lpstr>
      <vt:lpstr>SZKOLENIA NA TERENIE PLACÓWKI </vt:lpstr>
      <vt:lpstr>ZMIANY PO SZKOLENIACH:</vt:lpstr>
      <vt:lpstr>Prezentacja programu PowerPoint</vt:lpstr>
      <vt:lpstr>Podsumowanie</vt:lpstr>
      <vt:lpstr>Dziękuję za uwagę koniec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2015-02-12T12:19:33Z</dcterms:created>
  <dcterms:modified xsi:type="dcterms:W3CDTF">2015-02-13T07:45:23Z</dcterms:modified>
</cp:coreProperties>
</file>