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285" r:id="rId3"/>
    <p:sldId id="284" r:id="rId4"/>
    <p:sldId id="308" r:id="rId5"/>
    <p:sldId id="286" r:id="rId6"/>
    <p:sldId id="289" r:id="rId7"/>
    <p:sldId id="290" r:id="rId8"/>
    <p:sldId id="298" r:id="rId9"/>
    <p:sldId id="307" r:id="rId10"/>
    <p:sldId id="303" r:id="rId11"/>
    <p:sldId id="287" r:id="rId12"/>
    <p:sldId id="288" r:id="rId13"/>
    <p:sldId id="292" r:id="rId14"/>
    <p:sldId id="300" r:id="rId15"/>
    <p:sldId id="299" r:id="rId16"/>
    <p:sldId id="304" r:id="rId17"/>
    <p:sldId id="293" r:id="rId18"/>
    <p:sldId id="294" r:id="rId19"/>
    <p:sldId id="297" r:id="rId20"/>
    <p:sldId id="301" r:id="rId21"/>
    <p:sldId id="302" r:id="rId22"/>
    <p:sldId id="305" r:id="rId23"/>
    <p:sldId id="306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Zeszyt2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aliza%20ankiet\dane%20og&#243;&#322;em%20-%20siec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kiety%20vulcan\Ankiety_SORE_zbiorczo%202014%20201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kiety%20vulcan\Testy_SORE_zbiorczo%202014-201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aliza%20ankiet\dane%20og&#243;&#322;em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aliza%20ankiet\dane%20og&#243;&#322;em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aliza%20ankiet\dane%20og&#243;&#322;em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Zeszyt2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kiety%20vulcan\Ankiety_SIECI_zbiorczo%202014%202015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aliza%20ankiet\dane%20og&#243;&#322;em%20-%20siec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v>warsztaty</c:v>
          </c:tx>
          <c:cat>
            <c:strRef>
              <c:f>Arkusz1!$I$17:$K$17</c:f>
              <c:strCache>
                <c:ptCount val="3"/>
                <c:pt idx="0">
                  <c:v>2013/2014</c:v>
                </c:pt>
                <c:pt idx="1">
                  <c:v>2014/2015</c:v>
                </c:pt>
                <c:pt idx="2">
                  <c:v>suma</c:v>
                </c:pt>
              </c:strCache>
            </c:strRef>
          </c:cat>
          <c:val>
            <c:numRef>
              <c:f>Arkusz1!$I$18:$K$18</c:f>
              <c:numCache>
                <c:formatCode>General</c:formatCode>
                <c:ptCount val="3"/>
                <c:pt idx="0">
                  <c:v>237</c:v>
                </c:pt>
                <c:pt idx="1">
                  <c:v>481</c:v>
                </c:pt>
                <c:pt idx="2">
                  <c:v>718</c:v>
                </c:pt>
              </c:numCache>
            </c:numRef>
          </c:val>
        </c:ser>
        <c:ser>
          <c:idx val="1"/>
          <c:order val="1"/>
          <c:tx>
            <c:v>konsultacje</c:v>
          </c:tx>
          <c:cat>
            <c:strRef>
              <c:f>Arkusz1!$I$17:$K$17</c:f>
              <c:strCache>
                <c:ptCount val="3"/>
                <c:pt idx="0">
                  <c:v>2013/2014</c:v>
                </c:pt>
                <c:pt idx="1">
                  <c:v>2014/2015</c:v>
                </c:pt>
                <c:pt idx="2">
                  <c:v>suma</c:v>
                </c:pt>
              </c:strCache>
            </c:strRef>
          </c:cat>
          <c:val>
            <c:numRef>
              <c:f>Arkusz1!$I$19:$K$19</c:f>
              <c:numCache>
                <c:formatCode>General</c:formatCode>
                <c:ptCount val="3"/>
                <c:pt idx="0">
                  <c:v>81</c:v>
                </c:pt>
                <c:pt idx="1">
                  <c:v>127</c:v>
                </c:pt>
                <c:pt idx="2">
                  <c:v>208</c:v>
                </c:pt>
              </c:numCache>
            </c:numRef>
          </c:val>
        </c:ser>
        <c:ser>
          <c:idx val="2"/>
          <c:order val="2"/>
          <c:tx>
            <c:v>szkolenia</c:v>
          </c:tx>
          <c:cat>
            <c:strRef>
              <c:f>Arkusz1!$I$17:$K$17</c:f>
              <c:strCache>
                <c:ptCount val="3"/>
                <c:pt idx="0">
                  <c:v>2013/2014</c:v>
                </c:pt>
                <c:pt idx="1">
                  <c:v>2014/2015</c:v>
                </c:pt>
                <c:pt idx="2">
                  <c:v>suma</c:v>
                </c:pt>
              </c:strCache>
            </c:strRef>
          </c:cat>
          <c:val>
            <c:numRef>
              <c:f>Arkusz1!$I$20:$K$20</c:f>
              <c:numCache>
                <c:formatCode>General</c:formatCode>
                <c:ptCount val="3"/>
                <c:pt idx="0">
                  <c:v>50</c:v>
                </c:pt>
                <c:pt idx="2">
                  <c:v>50</c:v>
                </c:pt>
              </c:numCache>
            </c:numRef>
          </c:val>
        </c:ser>
        <c:axId val="80242176"/>
        <c:axId val="80243712"/>
      </c:barChart>
      <c:catAx>
        <c:axId val="80242176"/>
        <c:scaling>
          <c:orientation val="minMax"/>
        </c:scaling>
        <c:axPos val="b"/>
        <c:tickLblPos val="nextTo"/>
        <c:crossAx val="80243712"/>
        <c:crosses val="autoZero"/>
        <c:auto val="1"/>
        <c:lblAlgn val="ctr"/>
        <c:lblOffset val="100"/>
      </c:catAx>
      <c:valAx>
        <c:axId val="80243712"/>
        <c:scaling>
          <c:orientation val="minMax"/>
        </c:scaling>
        <c:axPos val="l"/>
        <c:majorGridlines/>
        <c:numFmt formatCode="General" sourceLinked="1"/>
        <c:tickLblPos val="nextTo"/>
        <c:crossAx val="80242176"/>
        <c:crosses val="autoZero"/>
        <c:crossBetween val="between"/>
      </c:valAx>
    </c:plotArea>
    <c:legend>
      <c:legendPos val="r"/>
      <c:layout/>
      <c:txPr>
        <a:bodyPr/>
        <a:lstStyle/>
        <a:p>
          <a:pPr rtl="0">
            <a:defRPr/>
          </a:pPr>
          <a:endParaRPr lang="pl-PL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cat>
            <c:strRef>
              <c:f>Arkusz1!$C$46:$G$46</c:f>
              <c:strCache>
                <c:ptCount val="5"/>
                <c:pt idx="0">
                  <c:v>Pozapedagogiczne obowiązki dyrektora</c:v>
                </c:pt>
                <c:pt idx="1">
                  <c:v>Praca z dzieckiem młodszym</c:v>
                </c:pt>
                <c:pt idx="2">
                  <c:v>Nauczyciele pracują zespołowo</c:v>
                </c:pt>
                <c:pt idx="3">
                  <c:v>Specjalne potrzeby edukacyjne</c:v>
                </c:pt>
                <c:pt idx="4">
                  <c:v>suma</c:v>
                </c:pt>
              </c:strCache>
            </c:strRef>
          </c:cat>
          <c:val>
            <c:numRef>
              <c:f>Arkusz1!$C$47:$G$47</c:f>
            </c:numRef>
          </c:val>
        </c:ser>
        <c:ser>
          <c:idx val="1"/>
          <c:order val="1"/>
          <c:cat>
            <c:strRef>
              <c:f>Arkusz1!$C$46:$G$46</c:f>
              <c:strCache>
                <c:ptCount val="5"/>
                <c:pt idx="0">
                  <c:v>Pozapedagogiczne obowiązki dyrektora</c:v>
                </c:pt>
                <c:pt idx="1">
                  <c:v>Praca z dzieckiem młodszym</c:v>
                </c:pt>
                <c:pt idx="2">
                  <c:v>Nauczyciele pracują zespołowo</c:v>
                </c:pt>
                <c:pt idx="3">
                  <c:v>Specjalne potrzeby edukacyjne</c:v>
                </c:pt>
                <c:pt idx="4">
                  <c:v>suma</c:v>
                </c:pt>
              </c:strCache>
            </c:strRef>
          </c:cat>
          <c:val>
            <c:numRef>
              <c:f>Arkusz1!$C$48:$G$48</c:f>
            </c:numRef>
          </c:val>
        </c:ser>
        <c:ser>
          <c:idx val="2"/>
          <c:order val="2"/>
          <c:cat>
            <c:strRef>
              <c:f>Arkusz1!$C$46:$G$46</c:f>
              <c:strCache>
                <c:ptCount val="5"/>
                <c:pt idx="0">
                  <c:v>Pozapedagogiczne obowiązki dyrektora</c:v>
                </c:pt>
                <c:pt idx="1">
                  <c:v>Praca z dzieckiem młodszym</c:v>
                </c:pt>
                <c:pt idx="2">
                  <c:v>Nauczyciele pracują zespołowo</c:v>
                </c:pt>
                <c:pt idx="3">
                  <c:v>Specjalne potrzeby edukacyjne</c:v>
                </c:pt>
                <c:pt idx="4">
                  <c:v>suma</c:v>
                </c:pt>
              </c:strCache>
            </c:strRef>
          </c:cat>
          <c:val>
            <c:numRef>
              <c:f>Arkusz1!$C$49:$G$49</c:f>
            </c:numRef>
          </c:val>
        </c:ser>
        <c:ser>
          <c:idx val="3"/>
          <c:order val="3"/>
          <c:cat>
            <c:strRef>
              <c:f>Arkusz1!$C$46:$G$46</c:f>
              <c:strCache>
                <c:ptCount val="5"/>
                <c:pt idx="0">
                  <c:v>Pozapedagogiczne obowiązki dyrektora</c:v>
                </c:pt>
                <c:pt idx="1">
                  <c:v>Praca z dzieckiem młodszym</c:v>
                </c:pt>
                <c:pt idx="2">
                  <c:v>Nauczyciele pracują zespołowo</c:v>
                </c:pt>
                <c:pt idx="3">
                  <c:v>Specjalne potrzeby edukacyjne</c:v>
                </c:pt>
                <c:pt idx="4">
                  <c:v>suma</c:v>
                </c:pt>
              </c:strCache>
            </c:strRef>
          </c:cat>
          <c:val>
            <c:numRef>
              <c:f>Arkusz1!$C$50:$G$50</c:f>
            </c:numRef>
          </c:val>
        </c:ser>
        <c:ser>
          <c:idx val="4"/>
          <c:order val="4"/>
          <c:cat>
            <c:strRef>
              <c:f>Arkusz1!$C$46:$G$46</c:f>
              <c:strCache>
                <c:ptCount val="5"/>
                <c:pt idx="0">
                  <c:v>Pozapedagogiczne obowiązki dyrektora</c:v>
                </c:pt>
                <c:pt idx="1">
                  <c:v>Praca z dzieckiem młodszym</c:v>
                </c:pt>
                <c:pt idx="2">
                  <c:v>Nauczyciele pracują zespołowo</c:v>
                </c:pt>
                <c:pt idx="3">
                  <c:v>Specjalne potrzeby edukacyjne</c:v>
                </c:pt>
                <c:pt idx="4">
                  <c:v>suma</c:v>
                </c:pt>
              </c:strCache>
            </c:strRef>
          </c:cat>
          <c:val>
            <c:numRef>
              <c:f>Arkusz1!$C$51:$G$51</c:f>
            </c:numRef>
          </c:val>
        </c:ser>
        <c:ser>
          <c:idx val="5"/>
          <c:order val="5"/>
          <c:cat>
            <c:strRef>
              <c:f>Arkusz1!$C$46:$G$46</c:f>
              <c:strCache>
                <c:ptCount val="5"/>
                <c:pt idx="0">
                  <c:v>Pozapedagogiczne obowiązki dyrektora</c:v>
                </c:pt>
                <c:pt idx="1">
                  <c:v>Praca z dzieckiem młodszym</c:v>
                </c:pt>
                <c:pt idx="2">
                  <c:v>Nauczyciele pracują zespołowo</c:v>
                </c:pt>
                <c:pt idx="3">
                  <c:v>Specjalne potrzeby edukacyjne</c:v>
                </c:pt>
                <c:pt idx="4">
                  <c:v>suma</c:v>
                </c:pt>
              </c:strCache>
            </c:strRef>
          </c:cat>
          <c:val>
            <c:numRef>
              <c:f>Arkusz1!$C$52:$G$52</c:f>
            </c:numRef>
          </c:val>
        </c:ser>
        <c:ser>
          <c:idx val="6"/>
          <c:order val="6"/>
          <c:cat>
            <c:strRef>
              <c:f>Arkusz1!$C$46:$G$46</c:f>
              <c:strCache>
                <c:ptCount val="5"/>
                <c:pt idx="0">
                  <c:v>Pozapedagogiczne obowiązki dyrektora</c:v>
                </c:pt>
                <c:pt idx="1">
                  <c:v>Praca z dzieckiem młodszym</c:v>
                </c:pt>
                <c:pt idx="2">
                  <c:v>Nauczyciele pracują zespołowo</c:v>
                </c:pt>
                <c:pt idx="3">
                  <c:v>Specjalne potrzeby edukacyjne</c:v>
                </c:pt>
                <c:pt idx="4">
                  <c:v>suma</c:v>
                </c:pt>
              </c:strCache>
            </c:strRef>
          </c:cat>
          <c:val>
            <c:numRef>
              <c:f>Arkusz1!$C$53:$G$53</c:f>
            </c:numRef>
          </c:val>
        </c:ser>
        <c:ser>
          <c:idx val="7"/>
          <c:order val="7"/>
          <c:cat>
            <c:strRef>
              <c:f>Arkusz1!$C$46:$G$46</c:f>
              <c:strCache>
                <c:ptCount val="5"/>
                <c:pt idx="0">
                  <c:v>Pozapedagogiczne obowiązki dyrektora</c:v>
                </c:pt>
                <c:pt idx="1">
                  <c:v>Praca z dzieckiem młodszym</c:v>
                </c:pt>
                <c:pt idx="2">
                  <c:v>Nauczyciele pracują zespołowo</c:v>
                </c:pt>
                <c:pt idx="3">
                  <c:v>Specjalne potrzeby edukacyjne</c:v>
                </c:pt>
                <c:pt idx="4">
                  <c:v>suma</c:v>
                </c:pt>
              </c:strCache>
            </c:strRef>
          </c:cat>
          <c:val>
            <c:numRef>
              <c:f>Arkusz1!$C$54:$G$54</c:f>
            </c:numRef>
          </c:val>
        </c:ser>
        <c:ser>
          <c:idx val="8"/>
          <c:order val="8"/>
          <c:cat>
            <c:strRef>
              <c:f>Arkusz1!$C$46:$G$46</c:f>
              <c:strCache>
                <c:ptCount val="5"/>
                <c:pt idx="0">
                  <c:v>Pozapedagogiczne obowiązki dyrektora</c:v>
                </c:pt>
                <c:pt idx="1">
                  <c:v>Praca z dzieckiem młodszym</c:v>
                </c:pt>
                <c:pt idx="2">
                  <c:v>Nauczyciele pracują zespołowo</c:v>
                </c:pt>
                <c:pt idx="3">
                  <c:v>Specjalne potrzeby edukacyjne</c:v>
                </c:pt>
                <c:pt idx="4">
                  <c:v>suma</c:v>
                </c:pt>
              </c:strCache>
            </c:strRef>
          </c:cat>
          <c:val>
            <c:numRef>
              <c:f>Arkusz1!$C$55:$G$55</c:f>
            </c:numRef>
          </c:val>
        </c:ser>
        <c:ser>
          <c:idx val="9"/>
          <c:order val="9"/>
          <c:cat>
            <c:strRef>
              <c:f>Arkusz1!$C$46:$G$46</c:f>
              <c:strCache>
                <c:ptCount val="5"/>
                <c:pt idx="0">
                  <c:v>Pozapedagogiczne obowiązki dyrektora</c:v>
                </c:pt>
                <c:pt idx="1">
                  <c:v>Praca z dzieckiem młodszym</c:v>
                </c:pt>
                <c:pt idx="2">
                  <c:v>Nauczyciele pracują zespołowo</c:v>
                </c:pt>
                <c:pt idx="3">
                  <c:v>Specjalne potrzeby edukacyjne</c:v>
                </c:pt>
                <c:pt idx="4">
                  <c:v>suma</c:v>
                </c:pt>
              </c:strCache>
            </c:strRef>
          </c:cat>
          <c:val>
            <c:numRef>
              <c:f>Arkusz1!$C$56:$G$56</c:f>
            </c:numRef>
          </c:val>
        </c:ser>
        <c:ser>
          <c:idx val="10"/>
          <c:order val="10"/>
          <c:cat>
            <c:strRef>
              <c:f>Arkusz1!$C$46:$G$46</c:f>
              <c:strCache>
                <c:ptCount val="5"/>
                <c:pt idx="0">
                  <c:v>Pozapedagogiczne obowiązki dyrektora</c:v>
                </c:pt>
                <c:pt idx="1">
                  <c:v>Praca z dzieckiem młodszym</c:v>
                </c:pt>
                <c:pt idx="2">
                  <c:v>Nauczyciele pracują zespołowo</c:v>
                </c:pt>
                <c:pt idx="3">
                  <c:v>Specjalne potrzeby edukacyjne</c:v>
                </c:pt>
                <c:pt idx="4">
                  <c:v>suma</c:v>
                </c:pt>
              </c:strCache>
            </c:strRef>
          </c:cat>
          <c:val>
            <c:numRef>
              <c:f>Arkusz1!$C$57:$G$57</c:f>
            </c:numRef>
          </c:val>
        </c:ser>
        <c:ser>
          <c:idx val="11"/>
          <c:order val="11"/>
          <c:cat>
            <c:strRef>
              <c:f>Arkusz1!$C$46:$G$46</c:f>
              <c:strCache>
                <c:ptCount val="5"/>
                <c:pt idx="0">
                  <c:v>Pozapedagogiczne obowiązki dyrektora</c:v>
                </c:pt>
                <c:pt idx="1">
                  <c:v>Praca z dzieckiem młodszym</c:v>
                </c:pt>
                <c:pt idx="2">
                  <c:v>Nauczyciele pracują zespołowo</c:v>
                </c:pt>
                <c:pt idx="3">
                  <c:v>Specjalne potrzeby edukacyjne</c:v>
                </c:pt>
                <c:pt idx="4">
                  <c:v>suma</c:v>
                </c:pt>
              </c:strCache>
            </c:strRef>
          </c:cat>
          <c:val>
            <c:numRef>
              <c:f>Arkusz1!$C$58:$G$58</c:f>
            </c:numRef>
          </c:val>
        </c:ser>
        <c:ser>
          <c:idx val="12"/>
          <c:order val="12"/>
          <c:tx>
            <c:strRef>
              <c:f>Arkusz1!$B$59</c:f>
              <c:strCache>
                <c:ptCount val="1"/>
                <c:pt idx="0">
                  <c:v>ocena wysoka</c:v>
                </c:pt>
              </c:strCache>
            </c:strRef>
          </c:tx>
          <c:cat>
            <c:strRef>
              <c:f>Arkusz1!$C$46:$G$46</c:f>
              <c:strCache>
                <c:ptCount val="5"/>
                <c:pt idx="0">
                  <c:v>Pozapedagogiczne obowiązki dyrektora</c:v>
                </c:pt>
                <c:pt idx="1">
                  <c:v>Praca z dzieckiem młodszym</c:v>
                </c:pt>
                <c:pt idx="2">
                  <c:v>Nauczyciele pracują zespołowo</c:v>
                </c:pt>
                <c:pt idx="3">
                  <c:v>Specjalne potrzeby edukacyjne</c:v>
                </c:pt>
                <c:pt idx="4">
                  <c:v>suma</c:v>
                </c:pt>
              </c:strCache>
            </c:strRef>
          </c:cat>
          <c:val>
            <c:numRef>
              <c:f>Arkusz1!$C$59:$G$59</c:f>
              <c:numCache>
                <c:formatCode>0.00%</c:formatCode>
                <c:ptCount val="5"/>
                <c:pt idx="0">
                  <c:v>0.96000000000000019</c:v>
                </c:pt>
                <c:pt idx="1">
                  <c:v>0.9375</c:v>
                </c:pt>
                <c:pt idx="2">
                  <c:v>0.9</c:v>
                </c:pt>
                <c:pt idx="3">
                  <c:v>0.9411764705882355</c:v>
                </c:pt>
                <c:pt idx="4">
                  <c:v>0.93466911764705873</c:v>
                </c:pt>
              </c:numCache>
            </c:numRef>
          </c:val>
        </c:ser>
        <c:ser>
          <c:idx val="13"/>
          <c:order val="13"/>
          <c:tx>
            <c:strRef>
              <c:f>Arkusz1!$B$60</c:f>
              <c:strCache>
                <c:ptCount val="1"/>
                <c:pt idx="0">
                  <c:v>ocena średnia</c:v>
                </c:pt>
              </c:strCache>
            </c:strRef>
          </c:tx>
          <c:cat>
            <c:strRef>
              <c:f>Arkusz1!$C$46:$G$46</c:f>
              <c:strCache>
                <c:ptCount val="5"/>
                <c:pt idx="0">
                  <c:v>Pozapedagogiczne obowiązki dyrektora</c:v>
                </c:pt>
                <c:pt idx="1">
                  <c:v>Praca z dzieckiem młodszym</c:v>
                </c:pt>
                <c:pt idx="2">
                  <c:v>Nauczyciele pracują zespołowo</c:v>
                </c:pt>
                <c:pt idx="3">
                  <c:v>Specjalne potrzeby edukacyjne</c:v>
                </c:pt>
                <c:pt idx="4">
                  <c:v>suma</c:v>
                </c:pt>
              </c:strCache>
            </c:strRef>
          </c:cat>
          <c:val>
            <c:numRef>
              <c:f>Arkusz1!$C$60:$G$60</c:f>
              <c:numCache>
                <c:formatCode>0.00%</c:formatCode>
                <c:ptCount val="5"/>
                <c:pt idx="0">
                  <c:v>4.0000000000000015E-2</c:v>
                </c:pt>
                <c:pt idx="1">
                  <c:v>6.25E-2</c:v>
                </c:pt>
                <c:pt idx="2">
                  <c:v>0.1</c:v>
                </c:pt>
                <c:pt idx="3">
                  <c:v>5.8823529411764705E-2</c:v>
                </c:pt>
                <c:pt idx="4">
                  <c:v>6.5330882352941211E-2</c:v>
                </c:pt>
              </c:numCache>
            </c:numRef>
          </c:val>
        </c:ser>
        <c:ser>
          <c:idx val="14"/>
          <c:order val="14"/>
          <c:tx>
            <c:strRef>
              <c:f>Arkusz1!$B$61</c:f>
              <c:strCache>
                <c:ptCount val="1"/>
                <c:pt idx="0">
                  <c:v>ocena niska </c:v>
                </c:pt>
              </c:strCache>
            </c:strRef>
          </c:tx>
          <c:cat>
            <c:strRef>
              <c:f>Arkusz1!$C$46:$G$46</c:f>
              <c:strCache>
                <c:ptCount val="5"/>
                <c:pt idx="0">
                  <c:v>Pozapedagogiczne obowiązki dyrektora</c:v>
                </c:pt>
                <c:pt idx="1">
                  <c:v>Praca z dzieckiem młodszym</c:v>
                </c:pt>
                <c:pt idx="2">
                  <c:v>Nauczyciele pracują zespołowo</c:v>
                </c:pt>
                <c:pt idx="3">
                  <c:v>Specjalne potrzeby edukacyjne</c:v>
                </c:pt>
                <c:pt idx="4">
                  <c:v>suma</c:v>
                </c:pt>
              </c:strCache>
            </c:strRef>
          </c:cat>
          <c:val>
            <c:numRef>
              <c:f>Arkusz1!$C$61:$G$61</c:f>
              <c:numCache>
                <c:formatCode>0.00%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axId val="81729024"/>
        <c:axId val="81730560"/>
      </c:barChart>
      <c:catAx>
        <c:axId val="8172902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81730560"/>
        <c:crosses val="autoZero"/>
        <c:auto val="1"/>
        <c:lblAlgn val="ctr"/>
        <c:lblOffset val="100"/>
      </c:catAx>
      <c:valAx>
        <c:axId val="81730560"/>
        <c:scaling>
          <c:orientation val="minMax"/>
        </c:scaling>
        <c:axPos val="l"/>
        <c:majorGridlines/>
        <c:numFmt formatCode="0.00%" sourceLinked="1"/>
        <c:tickLblPos val="nextTo"/>
        <c:crossAx val="8172902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pl-PL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pivotSource>
    <c:name>[Ankiety_SORE_zbiorczo 2014 2015.xlsx]Średnia ocen!Tabela przestawna1</c:name>
    <c:fmtId val="2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Średnia z ocen</a:t>
            </a:r>
            <a:endParaRPr lang="en-US"/>
          </a:p>
        </c:rich>
      </c:tx>
      <c:layout/>
      <c:spPr>
        <a:noFill/>
        <a:ln>
          <a:noFill/>
        </a:ln>
        <a:effectLst/>
      </c:spPr>
    </c:title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</c:pivotFmts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'Średnia ocen'!$B$2</c:f>
              <c:strCache>
                <c:ptCount val="1"/>
                <c:pt idx="0">
                  <c:v>Suma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'Średnia ocen'!$A$3:$A$12</c:f>
              <c:strCache>
                <c:ptCount val="9"/>
                <c:pt idx="0">
                  <c:v>Atmosfera na zajęciach</c:v>
                </c:pt>
                <c:pt idx="1">
                  <c:v>Poziom wiedzy wykładowcy z zakresu prowadzonego szkolenia</c:v>
                </c:pt>
                <c:pt idx="2">
                  <c:v>Szkolenie było prowadzone zgodnie z planem</c:v>
                </c:pt>
                <c:pt idx="3">
                  <c:v>Sposób przekazywania wiadomości przez wykładowcę</c:v>
                </c:pt>
                <c:pt idx="4">
                  <c:v>Przygotowanie sali</c:v>
                </c:pt>
                <c:pt idx="5">
                  <c:v>Wiedzę i umiejętności zdobyte podczas szkolenia uważam za przydatne w praktyce</c:v>
                </c:pt>
                <c:pt idx="6">
                  <c:v>Szkolenie spełniło moje oczekiwania</c:v>
                </c:pt>
                <c:pt idx="7">
                  <c:v>Jakość i przydatność materiałów szkoleniowych</c:v>
                </c:pt>
                <c:pt idx="8">
                  <c:v>Jestem zainteresowana(-y) szkoleniem poszerzającym zdobyte tu umiejętności</c:v>
                </c:pt>
              </c:strCache>
            </c:strRef>
          </c:cat>
          <c:val>
            <c:numRef>
              <c:f>'Średnia ocen'!$B$3:$B$12</c:f>
              <c:numCache>
                <c:formatCode>0.00</c:formatCode>
                <c:ptCount val="9"/>
                <c:pt idx="0">
                  <c:v>5.7828793774319065</c:v>
                </c:pt>
                <c:pt idx="1">
                  <c:v>5.7564202334630385</c:v>
                </c:pt>
                <c:pt idx="2">
                  <c:v>5.7480559875583204</c:v>
                </c:pt>
                <c:pt idx="3">
                  <c:v>5.7100545596258732</c:v>
                </c:pt>
                <c:pt idx="4">
                  <c:v>5.6591439688715957</c:v>
                </c:pt>
                <c:pt idx="5">
                  <c:v>5.5979782270606488</c:v>
                </c:pt>
                <c:pt idx="6">
                  <c:v>5.5668740279937765</c:v>
                </c:pt>
                <c:pt idx="7">
                  <c:v>5.5553822152886116</c:v>
                </c:pt>
                <c:pt idx="8">
                  <c:v>5.4206842923794705</c:v>
                </c:pt>
              </c:numCache>
            </c:numRef>
          </c:val>
        </c:ser>
        <c:shape val="box"/>
        <c:axId val="80335232"/>
        <c:axId val="80336768"/>
        <c:axId val="0"/>
      </c:bar3DChart>
      <c:catAx>
        <c:axId val="803352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0336768"/>
        <c:crosses val="autoZero"/>
        <c:auto val="1"/>
        <c:lblAlgn val="ctr"/>
        <c:lblOffset val="100"/>
      </c:catAx>
      <c:valAx>
        <c:axId val="8033676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0335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/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view3D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'wg typów szkół'!$B$18</c:f>
              <c:strCache>
                <c:ptCount val="1"/>
                <c:pt idx="0">
                  <c:v>Przyrost wiedzy [%]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'wg typów szkół'!$A$19:$A$23</c:f>
              <c:strCache>
                <c:ptCount val="5"/>
                <c:pt idx="0">
                  <c:v>Gimnazjum</c:v>
                </c:pt>
                <c:pt idx="1">
                  <c:v>Przedszkole</c:v>
                </c:pt>
                <c:pt idx="2">
                  <c:v>Szkoła Podstawowa</c:v>
                </c:pt>
                <c:pt idx="3">
                  <c:v>Szkoła Ponadgimnazjalna</c:v>
                </c:pt>
                <c:pt idx="4">
                  <c:v>Suma końcowa</c:v>
                </c:pt>
              </c:strCache>
            </c:strRef>
          </c:cat>
          <c:val>
            <c:numRef>
              <c:f>'wg typów szkół'!$B$19:$B$23</c:f>
              <c:numCache>
                <c:formatCode>0%</c:formatCode>
                <c:ptCount val="5"/>
                <c:pt idx="0">
                  <c:v>0.46969696969696989</c:v>
                </c:pt>
                <c:pt idx="1">
                  <c:v>0.43377001455604081</c:v>
                </c:pt>
                <c:pt idx="2">
                  <c:v>0.34345991561181438</c:v>
                </c:pt>
                <c:pt idx="3">
                  <c:v>0.40671923971287038</c:v>
                </c:pt>
                <c:pt idx="4">
                  <c:v>0.39821287117494647</c:v>
                </c:pt>
              </c:numCache>
            </c:numRef>
          </c:val>
        </c:ser>
        <c:gapWidth val="219"/>
        <c:shape val="box"/>
        <c:axId val="80508800"/>
        <c:axId val="80510336"/>
        <c:axId val="0"/>
      </c:bar3DChart>
      <c:catAx>
        <c:axId val="805088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0510336"/>
        <c:crosses val="autoZero"/>
        <c:auto val="1"/>
        <c:lblAlgn val="ctr"/>
        <c:lblOffset val="100"/>
      </c:catAx>
      <c:valAx>
        <c:axId val="8051033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0508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barChart>
        <c:barDir val="col"/>
        <c:grouping val="clustered"/>
        <c:ser>
          <c:idx val="0"/>
          <c:order val="0"/>
          <c:tx>
            <c:v>tak, w wysokim stopniu</c:v>
          </c:tx>
          <c:val>
            <c:numRef>
              <c:f>Arkusz1!$B$47:$E$47</c:f>
              <c:numCache>
                <c:formatCode>0.00%</c:formatCode>
                <c:ptCount val="4"/>
                <c:pt idx="0">
                  <c:v>0.88321167883211649</c:v>
                </c:pt>
                <c:pt idx="1">
                  <c:v>0.74876847290640425</c:v>
                </c:pt>
                <c:pt idx="2">
                  <c:v>0.89285714285714257</c:v>
                </c:pt>
                <c:pt idx="3">
                  <c:v>0.72903225806451644</c:v>
                </c:pt>
              </c:numCache>
            </c:numRef>
          </c:val>
        </c:ser>
        <c:ser>
          <c:idx val="1"/>
          <c:order val="1"/>
          <c:tx>
            <c:v>tak,w niewielkim stopniu</c:v>
          </c:tx>
          <c:val>
            <c:numRef>
              <c:f>Arkusz1!$B$48:$E$48</c:f>
              <c:numCache>
                <c:formatCode>0.00%</c:formatCode>
                <c:ptCount val="4"/>
                <c:pt idx="0">
                  <c:v>0.11678832116788321</c:v>
                </c:pt>
                <c:pt idx="1">
                  <c:v>0.24137931034482768</c:v>
                </c:pt>
                <c:pt idx="2">
                  <c:v>0.10714285714285714</c:v>
                </c:pt>
                <c:pt idx="3">
                  <c:v>0.23870967741935484</c:v>
                </c:pt>
              </c:numCache>
            </c:numRef>
          </c:val>
        </c:ser>
        <c:ser>
          <c:idx val="2"/>
          <c:order val="2"/>
          <c:tx>
            <c:v>nie</c:v>
          </c:tx>
          <c:val>
            <c:numRef>
              <c:f>Arkusz1!$B$49:$E$49</c:f>
              <c:numCache>
                <c:formatCode>0.00%</c:formatCode>
                <c:ptCount val="4"/>
                <c:pt idx="0">
                  <c:v>0</c:v>
                </c:pt>
                <c:pt idx="1">
                  <c:v>9.8522167487684817E-3</c:v>
                </c:pt>
                <c:pt idx="2">
                  <c:v>0</c:v>
                </c:pt>
                <c:pt idx="3">
                  <c:v>3.2258064516129052E-2</c:v>
                </c:pt>
              </c:numCache>
            </c:numRef>
          </c:val>
        </c:ser>
        <c:axId val="80537856"/>
        <c:axId val="80536320"/>
      </c:barChart>
      <c:valAx>
        <c:axId val="80536320"/>
        <c:scaling>
          <c:orientation val="minMax"/>
        </c:scaling>
        <c:axPos val="l"/>
        <c:majorGridlines/>
        <c:numFmt formatCode="0.00%" sourceLinked="1"/>
        <c:tickLblPos val="nextTo"/>
        <c:crossAx val="80537856"/>
        <c:crosses val="autoZero"/>
        <c:crossBetween val="between"/>
      </c:valAx>
      <c:catAx>
        <c:axId val="80537856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pl-PL" sz="1800" dirty="0"/>
                  <a:t>przedszkola</a:t>
                </a:r>
                <a:r>
                  <a:rPr lang="pl-PL" sz="1800" baseline="0" dirty="0"/>
                  <a:t>    </a:t>
                </a:r>
                <a:r>
                  <a:rPr lang="pl-PL" sz="1800" dirty="0"/>
                  <a:t>szkoły</a:t>
                </a:r>
                <a:r>
                  <a:rPr lang="pl-PL" sz="1800" baseline="0" dirty="0"/>
                  <a:t> podstawowe    gimnazjum   </a:t>
                </a:r>
                <a:r>
                  <a:rPr lang="pl-PL" sz="1800" baseline="0" dirty="0" smtClean="0"/>
                  <a:t>	     szkoły </a:t>
                </a:r>
                <a:r>
                  <a:rPr lang="pl-PL" sz="1800" baseline="0" dirty="0"/>
                  <a:t>			                  </a:t>
                </a:r>
                <a:r>
                  <a:rPr lang="pl-PL" sz="1800" baseline="0" dirty="0" smtClean="0"/>
                  <a:t>                                                        </a:t>
                </a:r>
                <a:r>
                  <a:rPr lang="pl-PL" sz="1800" baseline="0" dirty="0" err="1" smtClean="0"/>
                  <a:t>ponadgimnazjalne</a:t>
                </a:r>
                <a:endParaRPr lang="pl-PL" sz="1800" dirty="0"/>
              </a:p>
            </c:rich>
          </c:tx>
          <c:layout>
            <c:manualLayout>
              <c:xMode val="edge"/>
              <c:yMode val="edge"/>
              <c:x val="8.2471566054243217E-2"/>
              <c:y val="0.90847074976087949"/>
            </c:manualLayout>
          </c:layout>
        </c:title>
        <c:numFmt formatCode="General" sourceLinked="1"/>
        <c:tickLblPos val="nextTo"/>
        <c:crossAx val="80536320"/>
        <c:crosses val="autoZero"/>
        <c:auto val="1"/>
        <c:lblAlgn val="ctr"/>
        <c:lblOffset val="100"/>
      </c:catAx>
    </c:plotArea>
    <c:legend>
      <c:legendPos val="r"/>
      <c:txPr>
        <a:bodyPr/>
        <a:lstStyle/>
        <a:p>
          <a:pPr rtl="0">
            <a:defRPr sz="1400"/>
          </a:pPr>
          <a:endParaRPr lang="pl-PL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Arkusz1!$A$56</c:f>
              <c:strCache>
                <c:ptCount val="1"/>
                <c:pt idx="0">
                  <c:v>tak</c:v>
                </c:pt>
              </c:strCache>
            </c:strRef>
          </c:tx>
          <c:cat>
            <c:strRef>
              <c:f>Arkusz1!$B$55:$E$55</c:f>
              <c:strCache>
                <c:ptCount val="4"/>
                <c:pt idx="0">
                  <c:v>przedszkola</c:v>
                </c:pt>
                <c:pt idx="1">
                  <c:v>szkoły podstawowe</c:v>
                </c:pt>
                <c:pt idx="2">
                  <c:v>gimnazjum</c:v>
                </c:pt>
                <c:pt idx="3">
                  <c:v>szkoły ponadgimnazjalne</c:v>
                </c:pt>
              </c:strCache>
            </c:strRef>
          </c:cat>
          <c:val>
            <c:numRef>
              <c:f>Arkusz1!$B$56:$E$56</c:f>
              <c:numCache>
                <c:formatCode>0.00%</c:formatCode>
                <c:ptCount val="4"/>
                <c:pt idx="0">
                  <c:v>0.97101449275362339</c:v>
                </c:pt>
                <c:pt idx="1">
                  <c:v>0.88669950738916292</c:v>
                </c:pt>
                <c:pt idx="2">
                  <c:v>0.9285714285714286</c:v>
                </c:pt>
                <c:pt idx="3">
                  <c:v>0.94482758620689677</c:v>
                </c:pt>
              </c:numCache>
            </c:numRef>
          </c:val>
        </c:ser>
        <c:ser>
          <c:idx val="1"/>
          <c:order val="1"/>
          <c:tx>
            <c:strRef>
              <c:f>Arkusz1!$A$57</c:f>
              <c:strCache>
                <c:ptCount val="1"/>
                <c:pt idx="0">
                  <c:v>nie</c:v>
                </c:pt>
              </c:strCache>
            </c:strRef>
          </c:tx>
          <c:cat>
            <c:strRef>
              <c:f>Arkusz1!$B$55:$E$55</c:f>
              <c:strCache>
                <c:ptCount val="4"/>
                <c:pt idx="0">
                  <c:v>przedszkola</c:v>
                </c:pt>
                <c:pt idx="1">
                  <c:v>szkoły podstawowe</c:v>
                </c:pt>
                <c:pt idx="2">
                  <c:v>gimnazjum</c:v>
                </c:pt>
                <c:pt idx="3">
                  <c:v>szkoły ponadgimnazjalne</c:v>
                </c:pt>
              </c:strCache>
            </c:strRef>
          </c:cat>
          <c:val>
            <c:numRef>
              <c:f>Arkusz1!$B$57:$E$57</c:f>
              <c:numCache>
                <c:formatCode>0.00%</c:formatCode>
                <c:ptCount val="4"/>
                <c:pt idx="0">
                  <c:v>2.8985507246376812E-2</c:v>
                </c:pt>
                <c:pt idx="1">
                  <c:v>0.1133004926108374</c:v>
                </c:pt>
                <c:pt idx="2">
                  <c:v>7.1428571428571425E-2</c:v>
                </c:pt>
                <c:pt idx="3">
                  <c:v>5.5172413793103468E-2</c:v>
                </c:pt>
              </c:numCache>
            </c:numRef>
          </c:val>
        </c:ser>
        <c:axId val="81100160"/>
        <c:axId val="81110144"/>
      </c:barChart>
      <c:catAx>
        <c:axId val="8110016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pl-PL"/>
          </a:p>
        </c:txPr>
        <c:crossAx val="81110144"/>
        <c:crosses val="autoZero"/>
        <c:auto val="1"/>
        <c:lblAlgn val="ctr"/>
        <c:lblOffset val="100"/>
      </c:catAx>
      <c:valAx>
        <c:axId val="81110144"/>
        <c:scaling>
          <c:orientation val="minMax"/>
        </c:scaling>
        <c:axPos val="l"/>
        <c:majorGridlines/>
        <c:numFmt formatCode="0.00%" sourceLinked="1"/>
        <c:tickLblPos val="nextTo"/>
        <c:crossAx val="81100160"/>
        <c:crosses val="autoZero"/>
        <c:crossBetween val="between"/>
      </c:valAx>
    </c:plotArea>
    <c:legend>
      <c:legendPos val="r"/>
      <c:txPr>
        <a:bodyPr/>
        <a:lstStyle/>
        <a:p>
          <a:pPr>
            <a:defRPr sz="1800"/>
          </a:pPr>
          <a:endParaRPr lang="pl-PL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Arkusz1!$A$69</c:f>
              <c:strCache>
                <c:ptCount val="1"/>
                <c:pt idx="0">
                  <c:v>1</c:v>
                </c:pt>
              </c:strCache>
            </c:strRef>
          </c:tx>
          <c:cat>
            <c:strRef>
              <c:f>Arkusz1!$B$68:$E$68</c:f>
              <c:strCache>
                <c:ptCount val="4"/>
                <c:pt idx="0">
                  <c:v>przedszkola</c:v>
                </c:pt>
                <c:pt idx="1">
                  <c:v>szkoły podstawowe</c:v>
                </c:pt>
                <c:pt idx="2">
                  <c:v>gimnazjum</c:v>
                </c:pt>
                <c:pt idx="3">
                  <c:v>szkoły ponadgimnazjalne</c:v>
                </c:pt>
              </c:strCache>
            </c:strRef>
          </c:cat>
          <c:val>
            <c:numRef>
              <c:f>Arkusz1!$B$69:$E$69</c:f>
              <c:numCache>
                <c:formatCode>0%</c:formatCode>
                <c:ptCount val="4"/>
                <c:pt idx="0">
                  <c:v>0</c:v>
                </c:pt>
                <c:pt idx="1">
                  <c:v>1.9704433497536963E-2</c:v>
                </c:pt>
                <c:pt idx="2">
                  <c:v>0</c:v>
                </c:pt>
                <c:pt idx="3">
                  <c:v>5.1612903225806493E-2</c:v>
                </c:pt>
              </c:numCache>
            </c:numRef>
          </c:val>
        </c:ser>
        <c:ser>
          <c:idx val="1"/>
          <c:order val="1"/>
          <c:tx>
            <c:strRef>
              <c:f>Arkusz1!$A$70</c:f>
              <c:strCache>
                <c:ptCount val="1"/>
                <c:pt idx="0">
                  <c:v>2</c:v>
                </c:pt>
              </c:strCache>
            </c:strRef>
          </c:tx>
          <c:cat>
            <c:strRef>
              <c:f>Arkusz1!$B$68:$E$68</c:f>
              <c:strCache>
                <c:ptCount val="4"/>
                <c:pt idx="0">
                  <c:v>przedszkola</c:v>
                </c:pt>
                <c:pt idx="1">
                  <c:v>szkoły podstawowe</c:v>
                </c:pt>
                <c:pt idx="2">
                  <c:v>gimnazjum</c:v>
                </c:pt>
                <c:pt idx="3">
                  <c:v>szkoły ponadgimnazjalne</c:v>
                </c:pt>
              </c:strCache>
            </c:strRef>
          </c:cat>
          <c:val>
            <c:numRef>
              <c:f>Arkusz1!$B$70:$E$70</c:f>
              <c:numCache>
                <c:formatCode>0%</c:formatCode>
                <c:ptCount val="4"/>
                <c:pt idx="0">
                  <c:v>7.2463768115942091E-3</c:v>
                </c:pt>
                <c:pt idx="1">
                  <c:v>2.4630541871921201E-2</c:v>
                </c:pt>
                <c:pt idx="2">
                  <c:v>0</c:v>
                </c:pt>
                <c:pt idx="3">
                  <c:v>5.8064516129032295E-2</c:v>
                </c:pt>
              </c:numCache>
            </c:numRef>
          </c:val>
        </c:ser>
        <c:ser>
          <c:idx val="2"/>
          <c:order val="2"/>
          <c:tx>
            <c:strRef>
              <c:f>Arkusz1!$A$71</c:f>
              <c:strCache>
                <c:ptCount val="1"/>
                <c:pt idx="0">
                  <c:v>3</c:v>
                </c:pt>
              </c:strCache>
            </c:strRef>
          </c:tx>
          <c:cat>
            <c:strRef>
              <c:f>Arkusz1!$B$68:$E$68</c:f>
              <c:strCache>
                <c:ptCount val="4"/>
                <c:pt idx="0">
                  <c:v>przedszkola</c:v>
                </c:pt>
                <c:pt idx="1">
                  <c:v>szkoły podstawowe</c:v>
                </c:pt>
                <c:pt idx="2">
                  <c:v>gimnazjum</c:v>
                </c:pt>
                <c:pt idx="3">
                  <c:v>szkoły ponadgimnazjalne</c:v>
                </c:pt>
              </c:strCache>
            </c:strRef>
          </c:cat>
          <c:val>
            <c:numRef>
              <c:f>Arkusz1!$B$71:$E$71</c:f>
              <c:numCache>
                <c:formatCode>0%</c:formatCode>
                <c:ptCount val="4"/>
                <c:pt idx="0">
                  <c:v>0.13768115942028986</c:v>
                </c:pt>
                <c:pt idx="1">
                  <c:v>0.20689655172413793</c:v>
                </c:pt>
                <c:pt idx="2">
                  <c:v>0.25</c:v>
                </c:pt>
                <c:pt idx="3">
                  <c:v>0.18709677419354839</c:v>
                </c:pt>
              </c:numCache>
            </c:numRef>
          </c:val>
        </c:ser>
        <c:ser>
          <c:idx val="3"/>
          <c:order val="3"/>
          <c:tx>
            <c:strRef>
              <c:f>Arkusz1!$A$72</c:f>
              <c:strCache>
                <c:ptCount val="1"/>
                <c:pt idx="0">
                  <c:v>4</c:v>
                </c:pt>
              </c:strCache>
            </c:strRef>
          </c:tx>
          <c:cat>
            <c:strRef>
              <c:f>Arkusz1!$B$68:$E$68</c:f>
              <c:strCache>
                <c:ptCount val="4"/>
                <c:pt idx="0">
                  <c:v>przedszkola</c:v>
                </c:pt>
                <c:pt idx="1">
                  <c:v>szkoły podstawowe</c:v>
                </c:pt>
                <c:pt idx="2">
                  <c:v>gimnazjum</c:v>
                </c:pt>
                <c:pt idx="3">
                  <c:v>szkoły ponadgimnazjalne</c:v>
                </c:pt>
              </c:strCache>
            </c:strRef>
          </c:cat>
          <c:val>
            <c:numRef>
              <c:f>Arkusz1!$B$72:$E$72</c:f>
              <c:numCache>
                <c:formatCode>0%</c:formatCode>
                <c:ptCount val="4"/>
                <c:pt idx="0">
                  <c:v>0.44202898550724673</c:v>
                </c:pt>
                <c:pt idx="1">
                  <c:v>0.41871921182266036</c:v>
                </c:pt>
                <c:pt idx="2">
                  <c:v>0.53571428571428559</c:v>
                </c:pt>
                <c:pt idx="3">
                  <c:v>0.38709677419354865</c:v>
                </c:pt>
              </c:numCache>
            </c:numRef>
          </c:val>
        </c:ser>
        <c:ser>
          <c:idx val="4"/>
          <c:order val="4"/>
          <c:tx>
            <c:strRef>
              <c:f>Arkusz1!$A$73</c:f>
              <c:strCache>
                <c:ptCount val="1"/>
                <c:pt idx="0">
                  <c:v>5</c:v>
                </c:pt>
              </c:strCache>
            </c:strRef>
          </c:tx>
          <c:cat>
            <c:strRef>
              <c:f>Arkusz1!$B$68:$E$68</c:f>
              <c:strCache>
                <c:ptCount val="4"/>
                <c:pt idx="0">
                  <c:v>przedszkola</c:v>
                </c:pt>
                <c:pt idx="1">
                  <c:v>szkoły podstawowe</c:v>
                </c:pt>
                <c:pt idx="2">
                  <c:v>gimnazjum</c:v>
                </c:pt>
                <c:pt idx="3">
                  <c:v>szkoły ponadgimnazjalne</c:v>
                </c:pt>
              </c:strCache>
            </c:strRef>
          </c:cat>
          <c:val>
            <c:numRef>
              <c:f>Arkusz1!$B$73:$E$73</c:f>
              <c:numCache>
                <c:formatCode>0%</c:formatCode>
                <c:ptCount val="4"/>
                <c:pt idx="0">
                  <c:v>0.41304347826086973</c:v>
                </c:pt>
                <c:pt idx="1">
                  <c:v>0.33004926108374416</c:v>
                </c:pt>
                <c:pt idx="2">
                  <c:v>0.21428571428571427</c:v>
                </c:pt>
                <c:pt idx="3">
                  <c:v>0.31612903225806466</c:v>
                </c:pt>
              </c:numCache>
            </c:numRef>
          </c:val>
        </c:ser>
        <c:axId val="81615488"/>
        <c:axId val="81621376"/>
      </c:barChart>
      <c:catAx>
        <c:axId val="81615488"/>
        <c:scaling>
          <c:orientation val="minMax"/>
        </c:scaling>
        <c:axPos val="b"/>
        <c:numFmt formatCode="General" sourceLinked="1"/>
        <c:tickLblPos val="nextTo"/>
        <c:crossAx val="81621376"/>
        <c:crosses val="autoZero"/>
        <c:auto val="1"/>
        <c:lblAlgn val="ctr"/>
        <c:lblOffset val="100"/>
      </c:catAx>
      <c:valAx>
        <c:axId val="81621376"/>
        <c:scaling>
          <c:orientation val="minMax"/>
        </c:scaling>
        <c:axPos val="l"/>
        <c:majorGridlines/>
        <c:numFmt formatCode="0%" sourceLinked="1"/>
        <c:tickLblPos val="nextTo"/>
        <c:crossAx val="81615488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4"/>
  <c:chart>
    <c:plotArea>
      <c:layout/>
      <c:barChart>
        <c:barDir val="col"/>
        <c:grouping val="clustered"/>
        <c:ser>
          <c:idx val="0"/>
          <c:order val="0"/>
          <c:cat>
            <c:strRef>
              <c:f>Arkusz1!$N$17:$P$17</c:f>
              <c:strCache>
                <c:ptCount val="3"/>
                <c:pt idx="0">
                  <c:v>2013/2014</c:v>
                </c:pt>
                <c:pt idx="1">
                  <c:v>2014/2015</c:v>
                </c:pt>
                <c:pt idx="2">
                  <c:v>razem</c:v>
                </c:pt>
              </c:strCache>
            </c:strRef>
          </c:cat>
          <c:val>
            <c:numRef>
              <c:f>Arkusz1!$N$18:$P$18</c:f>
              <c:numCache>
                <c:formatCode>General</c:formatCode>
                <c:ptCount val="3"/>
                <c:pt idx="0">
                  <c:v>8</c:v>
                </c:pt>
                <c:pt idx="1">
                  <c:v>87</c:v>
                </c:pt>
                <c:pt idx="2">
                  <c:v>95</c:v>
                </c:pt>
              </c:numCache>
            </c:numRef>
          </c:val>
        </c:ser>
        <c:axId val="81653760"/>
        <c:axId val="81655296"/>
      </c:barChart>
      <c:catAx>
        <c:axId val="81653760"/>
        <c:scaling>
          <c:orientation val="minMax"/>
        </c:scaling>
        <c:axPos val="b"/>
        <c:tickLblPos val="nextTo"/>
        <c:crossAx val="81655296"/>
        <c:crosses val="autoZero"/>
        <c:auto val="1"/>
        <c:lblAlgn val="ctr"/>
        <c:lblOffset val="100"/>
      </c:catAx>
      <c:valAx>
        <c:axId val="81655296"/>
        <c:scaling>
          <c:orientation val="minMax"/>
        </c:scaling>
        <c:axPos val="l"/>
        <c:majorGridlines/>
        <c:numFmt formatCode="General" sourceLinked="1"/>
        <c:tickLblPos val="nextTo"/>
        <c:crossAx val="81653760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pivotSource>
    <c:name>[Ankiety_SIECI_zbiorczo 2014 2015.xlsx]Średnia ocen!Tabela przestawna8</c:name>
    <c:fmtId val="2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Średnia z ocen</a:t>
            </a:r>
            <a:endParaRPr lang="en-US"/>
          </a:p>
        </c:rich>
      </c:tx>
      <c:spPr>
        <a:noFill/>
        <a:ln>
          <a:noFill/>
        </a:ln>
        <a:effectLst/>
      </c:spPr>
    </c:title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</c:pivotFmts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'Średnia ocen'!$B$2</c:f>
              <c:strCache>
                <c:ptCount val="1"/>
                <c:pt idx="0">
                  <c:v>Suma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'Średnia ocen'!$A$3:$A$12</c:f>
              <c:strCache>
                <c:ptCount val="9"/>
                <c:pt idx="0">
                  <c:v>Atmosfera na zajęciach</c:v>
                </c:pt>
                <c:pt idx="1">
                  <c:v>Przygotowanie sali</c:v>
                </c:pt>
                <c:pt idx="2">
                  <c:v>Wiedzę i umiejętności zdobyte podczas szkolenia uważam za przydatne w praktyce</c:v>
                </c:pt>
                <c:pt idx="3">
                  <c:v>Poziom wiedzy wykładowcy z zakresu prowadzonego szkolenia</c:v>
                </c:pt>
                <c:pt idx="4">
                  <c:v>Jakość i przydatność materiałów szkoleniowych</c:v>
                </c:pt>
                <c:pt idx="5">
                  <c:v>Szkolenie było prowadzone zgodnie z planem</c:v>
                </c:pt>
                <c:pt idx="6">
                  <c:v>Sposób przekazywania wiadomości przez wykładowcę</c:v>
                </c:pt>
                <c:pt idx="7">
                  <c:v>Szkolenie spełniło moje oczekiwania</c:v>
                </c:pt>
                <c:pt idx="8">
                  <c:v>Jestem zainteresowana(-y) szkoleniem poszerzającym zdobyte tu umiejętności</c:v>
                </c:pt>
              </c:strCache>
            </c:strRef>
          </c:cat>
          <c:val>
            <c:numRef>
              <c:f>'Średnia ocen'!$B$3:$B$12</c:f>
              <c:numCache>
                <c:formatCode>0.00</c:formatCode>
                <c:ptCount val="9"/>
                <c:pt idx="0">
                  <c:v>5.8573831775700889</c:v>
                </c:pt>
                <c:pt idx="1">
                  <c:v>5.7877570093457908</c:v>
                </c:pt>
                <c:pt idx="2">
                  <c:v>5.7603738317756985</c:v>
                </c:pt>
                <c:pt idx="3">
                  <c:v>5.7518691588785087</c:v>
                </c:pt>
                <c:pt idx="4">
                  <c:v>5.7514018691588786</c:v>
                </c:pt>
                <c:pt idx="5">
                  <c:v>5.7416822429906578</c:v>
                </c:pt>
                <c:pt idx="6">
                  <c:v>5.7413084112149573</c:v>
                </c:pt>
                <c:pt idx="7">
                  <c:v>5.720934579439243</c:v>
                </c:pt>
                <c:pt idx="8">
                  <c:v>5.3021495327102786</c:v>
                </c:pt>
              </c:numCache>
            </c:numRef>
          </c:val>
        </c:ser>
        <c:shape val="box"/>
        <c:axId val="81558528"/>
        <c:axId val="81568512"/>
        <c:axId val="0"/>
      </c:bar3DChart>
      <c:catAx>
        <c:axId val="815585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1568512"/>
        <c:crosses val="autoZero"/>
        <c:auto val="1"/>
        <c:lblAlgn val="ctr"/>
        <c:lblOffset val="100"/>
      </c:catAx>
      <c:valAx>
        <c:axId val="8156851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1558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/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Arkusz1!$C$70</c:f>
              <c:strCache>
                <c:ptCount val="1"/>
                <c:pt idx="0">
                  <c:v>tak</c:v>
                </c:pt>
              </c:strCache>
            </c:strRef>
          </c:tx>
          <c:cat>
            <c:strRef>
              <c:f>Arkusz1!$D$69:$H$69</c:f>
              <c:strCache>
                <c:ptCount val="5"/>
                <c:pt idx="0">
                  <c:v>Pozape-dagogiczne obowiązki dyrektora</c:v>
                </c:pt>
                <c:pt idx="1">
                  <c:v>Praca z dzieckiem młodszym</c:v>
                </c:pt>
                <c:pt idx="2">
                  <c:v>Nauczyciele pracują zespołowo</c:v>
                </c:pt>
                <c:pt idx="3">
                  <c:v>Specjalne potrzeby edukacyjne</c:v>
                </c:pt>
                <c:pt idx="4">
                  <c:v>suma</c:v>
                </c:pt>
              </c:strCache>
            </c:strRef>
          </c:cat>
          <c:val>
            <c:numRef>
              <c:f>Arkusz1!$D$70:$H$70</c:f>
              <c:numCache>
                <c:formatCode>0%</c:formatCode>
                <c:ptCount val="5"/>
                <c:pt idx="0">
                  <c:v>0.8</c:v>
                </c:pt>
                <c:pt idx="1">
                  <c:v>0.82352941176470584</c:v>
                </c:pt>
                <c:pt idx="2">
                  <c:v>0.5</c:v>
                </c:pt>
                <c:pt idx="3">
                  <c:v>0.60000000000000031</c:v>
                </c:pt>
                <c:pt idx="4">
                  <c:v>0.68831168831168832</c:v>
                </c:pt>
              </c:numCache>
            </c:numRef>
          </c:val>
        </c:ser>
        <c:ser>
          <c:idx val="1"/>
          <c:order val="1"/>
          <c:tx>
            <c:strRef>
              <c:f>Arkusz1!$C$71</c:f>
              <c:strCache>
                <c:ptCount val="1"/>
                <c:pt idx="0">
                  <c:v>nie</c:v>
                </c:pt>
              </c:strCache>
            </c:strRef>
          </c:tx>
          <c:cat>
            <c:strRef>
              <c:f>Arkusz1!$D$69:$H$69</c:f>
              <c:strCache>
                <c:ptCount val="5"/>
                <c:pt idx="0">
                  <c:v>Pozape-dagogiczne obowiązki dyrektora</c:v>
                </c:pt>
                <c:pt idx="1">
                  <c:v>Praca z dzieckiem młodszym</c:v>
                </c:pt>
                <c:pt idx="2">
                  <c:v>Nauczyciele pracują zespołowo</c:v>
                </c:pt>
                <c:pt idx="3">
                  <c:v>Specjalne potrzeby edukacyjne</c:v>
                </c:pt>
                <c:pt idx="4">
                  <c:v>suma</c:v>
                </c:pt>
              </c:strCache>
            </c:strRef>
          </c:cat>
          <c:val>
            <c:numRef>
              <c:f>Arkusz1!$D$71:$H$71</c:f>
              <c:numCache>
                <c:formatCode>0%</c:formatCode>
                <c:ptCount val="5"/>
                <c:pt idx="0">
                  <c:v>0.2</c:v>
                </c:pt>
                <c:pt idx="1">
                  <c:v>0.17647058823529421</c:v>
                </c:pt>
                <c:pt idx="2">
                  <c:v>0.5</c:v>
                </c:pt>
                <c:pt idx="3">
                  <c:v>0.4</c:v>
                </c:pt>
                <c:pt idx="4">
                  <c:v>0.3116883116883119</c:v>
                </c:pt>
              </c:numCache>
            </c:numRef>
          </c:val>
        </c:ser>
        <c:axId val="81589376"/>
        <c:axId val="81590912"/>
      </c:barChart>
      <c:catAx>
        <c:axId val="8158937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81590912"/>
        <c:crosses val="autoZero"/>
        <c:auto val="1"/>
        <c:lblAlgn val="ctr"/>
        <c:lblOffset val="100"/>
      </c:catAx>
      <c:valAx>
        <c:axId val="81590912"/>
        <c:scaling>
          <c:orientation val="minMax"/>
        </c:scaling>
        <c:axPos val="l"/>
        <c:majorGridlines/>
        <c:numFmt formatCode="0%" sourceLinked="1"/>
        <c:tickLblPos val="nextTo"/>
        <c:crossAx val="81589376"/>
        <c:crosses val="autoZero"/>
        <c:crossBetween val="between"/>
      </c:valAx>
    </c:plotArea>
    <c:legend>
      <c:legendPos val="r"/>
      <c:txPr>
        <a:bodyPr/>
        <a:lstStyle/>
        <a:p>
          <a:pPr>
            <a:defRPr sz="1600"/>
          </a:pPr>
          <a:endParaRPr lang="pl-PL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51320-3315-4CED-AC7B-9B31A1F71AE7}" type="datetimeFigureOut">
              <a:rPr lang="pl-PL" smtClean="0"/>
              <a:pPr/>
              <a:t>2015-09-29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C6179-72CB-4059-96CE-BA2026E7D38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E700C-A34B-4D14-929E-6F0111AC7FB8}" type="datetimeFigureOut">
              <a:rPr lang="pl-PL" smtClean="0"/>
              <a:pPr/>
              <a:t>2015-09-29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32D52-32DC-4212-98C5-5147BC04322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32D52-32DC-4212-98C5-5147BC043229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32D52-32DC-4212-98C5-5147BC043229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32D52-32DC-4212-98C5-5147BC043229}" type="slidenum">
              <a:rPr lang="pl-PL" smtClean="0"/>
              <a:pPr/>
              <a:t>23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2015-09-29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2015-09-29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2015-09-29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2015-09-29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2015-09-29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2015-09-29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F16FE-872D-4DDC-B55F-E24F02ECDBD8}" type="datetimeFigureOut">
              <a:rPr lang="pl-PL" smtClean="0"/>
              <a:pPr/>
              <a:t>2015-09-29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714348" y="2714620"/>
            <a:ext cx="7772400" cy="1683618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chemeClr val="tx2">
                    <a:lumMod val="75000"/>
                  </a:schemeClr>
                </a:solidFill>
              </a:rPr>
              <a:t>Raport z realizacji </a:t>
            </a:r>
            <a:br>
              <a:rPr lang="pl-PL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3600" b="1" dirty="0" smtClean="0">
                <a:solidFill>
                  <a:schemeClr val="tx2">
                    <a:lumMod val="75000"/>
                  </a:schemeClr>
                </a:solidFill>
              </a:rPr>
              <a:t>Miejskiego Planu Wsparcia </a:t>
            </a:r>
            <a: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w ramach projektu</a:t>
            </a:r>
            <a: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  <a:t>„Jeleniogórski system wsparcia </a:t>
            </a:r>
            <a:b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  <a:t>placówek oświatowych” </a:t>
            </a:r>
            <a:b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pl-PL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428728" y="5105400"/>
            <a:ext cx="6400800" cy="1752600"/>
          </a:xfrm>
        </p:spPr>
        <p:txBody>
          <a:bodyPr>
            <a:normAutofit/>
          </a:bodyPr>
          <a:lstStyle/>
          <a:p>
            <a:r>
              <a:rPr lang="pl-PL" sz="2400" dirty="0" smtClean="0"/>
              <a:t>Konferencja dla dyrektorów szkół i przedszkoli</a:t>
            </a:r>
          </a:p>
          <a:p>
            <a:r>
              <a:rPr lang="pl-PL" sz="2400" dirty="0" smtClean="0"/>
              <a:t>Jelenia Góra, 25. 09. 2015 r.</a:t>
            </a:r>
            <a:endParaRPr lang="pl-PL" sz="2400" dirty="0"/>
          </a:p>
        </p:txBody>
      </p:sp>
      <p:pic>
        <p:nvPicPr>
          <p:cNvPr id="1026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467544" y="260648"/>
            <a:ext cx="1352992" cy="648072"/>
          </a:xfrm>
          <a:prstGeom prst="rect">
            <a:avLst/>
          </a:prstGeom>
          <a:noFill/>
        </p:spPr>
      </p:pic>
      <p:pic>
        <p:nvPicPr>
          <p:cNvPr id="1025" name="Obraz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5910" y="188640"/>
            <a:ext cx="1580386" cy="648072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	         </a:t>
            </a:r>
            <a:r>
              <a:rPr kumimoji="0" lang="pl-PL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331179" y="587678"/>
            <a:ext cx="61205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</a:pPr>
            <a:r>
              <a:rPr kumimoji="0" lang="pl-PL" sz="18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</a:pPr>
            <a:r>
              <a:rPr kumimoji="0" lang="pl-PL" sz="1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Autofit/>
          </a:bodyPr>
          <a:lstStyle/>
          <a:p>
            <a:r>
              <a:rPr lang="pl-PL" sz="2000" b="1" dirty="0" smtClean="0"/>
              <a:t>Pytanie: Jak Pan/Pani ocenia rolę SORE w realizacji wspomagania szkoły? Proszę zaznaczyć  w skali od 1 do 5.</a:t>
            </a:r>
            <a:endParaRPr lang="pl-PL" sz="20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/>
              <a:t>Wnioski ze sprawozdań z RPW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odpowiedzi nauczycieli dotyczące satysfakcji z uczestnictwa w doskonaleniu zawodowym w ramach realizacji RPW pokazują, iż nowy system wsparcia placówek oświatowych spełnił swoją rolę,</a:t>
            </a:r>
          </a:p>
          <a:p>
            <a:pPr>
              <a:buNone/>
            </a:pPr>
            <a:endParaRPr lang="pl-PL" sz="2400" dirty="0" smtClean="0"/>
          </a:p>
          <a:p>
            <a:r>
              <a:rPr lang="pl-PL" sz="2400" dirty="0" smtClean="0"/>
              <a:t>zakres tematyczny warsztatów związany był z wynikami diagnozy przeprowadzonej wśród nauczycieli                                i dla większości nauczycieli był wyborem trafnym,</a:t>
            </a:r>
          </a:p>
          <a:p>
            <a:pPr>
              <a:buNone/>
            </a:pPr>
            <a:endParaRPr lang="pl-PL" sz="2400" dirty="0" smtClean="0"/>
          </a:p>
          <a:p>
            <a:r>
              <a:rPr lang="pl-PL" sz="2400" dirty="0" smtClean="0"/>
              <a:t>warsztaty prowadzono na wysokim poziomie,</a:t>
            </a:r>
          </a:p>
          <a:p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/>
              <a:t>Wnioski ze sprawozdań z RPW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400" dirty="0" smtClean="0"/>
              <a:t>większość respondentów wykorzystuje zdobyte umiejętności lub deklaruje ich wykorzystanie w niedługim czasie,</a:t>
            </a:r>
          </a:p>
          <a:p>
            <a:r>
              <a:rPr lang="pl-PL" sz="2400" dirty="0" smtClean="0"/>
              <a:t>realizacja RPW nie spowodowała w bieżącym roku szkolnym istotnych trudności,</a:t>
            </a:r>
          </a:p>
          <a:p>
            <a:r>
              <a:rPr lang="pl-PL" sz="2400" dirty="0" smtClean="0"/>
              <a:t>należy rozważyć pracę nad systemem motywacji nauczycieli do samokształcenia,</a:t>
            </a:r>
          </a:p>
          <a:p>
            <a:r>
              <a:rPr lang="pl-PL" sz="2400" dirty="0" smtClean="0"/>
              <a:t>uszczegółowienie i pogłębienie umiejętności zawodowych nauczycieli pozwoli na podniesienie efektywności pracy nauczycieli i całej szkoły.</a:t>
            </a:r>
          </a:p>
          <a:p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 smtClean="0"/>
              <a:t>Utworzenie i moderowanie lokalnych sieci współpracy i samokształcenia nauczycieli i dyrektorów.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400" dirty="0" smtClean="0"/>
              <a:t>W r. szk. 2013/2014:</a:t>
            </a:r>
          </a:p>
          <a:p>
            <a:pPr lvl="0"/>
            <a:r>
              <a:rPr lang="pl-PL" sz="2400" dirty="0" smtClean="0"/>
              <a:t>8 godzin spotkań z ekspertem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W r. szk. 2014/2015:</a:t>
            </a:r>
          </a:p>
          <a:p>
            <a:pPr lvl="0"/>
            <a:r>
              <a:rPr lang="pl-PL" sz="2400" dirty="0" smtClean="0"/>
              <a:t>87 godzin spotkań z ekspertem</a:t>
            </a:r>
          </a:p>
          <a:p>
            <a:pPr lvl="0">
              <a:buNone/>
            </a:pPr>
            <a:endParaRPr lang="pl-PL" sz="2400" dirty="0" smtClean="0"/>
          </a:p>
          <a:p>
            <a:pPr>
              <a:buNone/>
            </a:pPr>
            <a:endParaRPr lang="pl-PL" sz="2400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000" b="1" dirty="0" smtClean="0"/>
              <a:t>Wyniki ankiet ewaluacyjnych przeprowadzanych każdorazowo po zakończonych warsztatach - SWS</a:t>
            </a:r>
            <a:endParaRPr lang="pl-PL" sz="20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Autofit/>
          </a:bodyPr>
          <a:lstStyle/>
          <a:p>
            <a:r>
              <a:rPr lang="pl-PL" sz="2000" b="1" dirty="0" smtClean="0"/>
              <a:t>Pytanie: Czy chciałaby Pani / Pan uczestniczyć nadal w takiej formie doskonalenia?</a:t>
            </a:r>
            <a:endParaRPr lang="pl-PL" sz="20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Autofit/>
          </a:bodyPr>
          <a:lstStyle/>
          <a:p>
            <a:r>
              <a:rPr lang="pl-PL" sz="2000" b="1" dirty="0" smtClean="0"/>
              <a:t>Pytanie: Jak ocenia Pani / Pan wsparcie koordynatora sieci?</a:t>
            </a:r>
            <a:endParaRPr lang="pl-PL" sz="20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l-PL" sz="2800" b="1" dirty="0" smtClean="0"/>
              <a:t>Wnioski i rekomendacje ze sprawozdań z Planów pracy sieci.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uczestnicy zrealizowali zobowiązanie wynikające z zawartego kontraktu i starali się często logować  na platformie</a:t>
            </a:r>
          </a:p>
          <a:p>
            <a:r>
              <a:rPr lang="pl-PL" sz="2400" dirty="0" smtClean="0"/>
              <a:t>nabyte umiejętności sieciowania i posługiwania się technologią informacyjną dały uczestnikom możliwość doskonalenia posiadanych umiejętności,</a:t>
            </a:r>
          </a:p>
          <a:p>
            <a:r>
              <a:rPr lang="pl-PL" sz="2400" dirty="0" smtClean="0"/>
              <a:t>nauczyciele z długim stażu pracy nie mają wysokiej motywacji do korzystania z platformy edukacyjnej,</a:t>
            </a:r>
          </a:p>
          <a:p>
            <a:r>
              <a:rPr lang="pl-PL" sz="2400" dirty="0" smtClean="0"/>
              <a:t>należy wdrożyć nauczycieli do pracy w sieci i uaktywnić ich w działaniu na platformie,</a:t>
            </a:r>
          </a:p>
          <a:p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l-PL" sz="2800" b="1" dirty="0" smtClean="0"/>
              <a:t>Wnioski i rekomendacje ze sprawozdań z Planów pracy sieci.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400" dirty="0" smtClean="0"/>
              <a:t> nauczyciele preferują dyskusje, wymianę poglądów w formie warsztatów w trakcie spotkań w </a:t>
            </a:r>
            <a:r>
              <a:rPr lang="pl-PL" sz="2400" dirty="0" err="1" smtClean="0"/>
              <a:t>realu</a:t>
            </a:r>
            <a:r>
              <a:rPr lang="pl-PL" sz="2400" dirty="0" smtClean="0"/>
              <a:t>, dyskusje na forum traktują jako obciążający ich dodatkowo obowiązek,</a:t>
            </a:r>
          </a:p>
          <a:p>
            <a:r>
              <a:rPr lang="pl-PL" sz="2400" dirty="0" smtClean="0"/>
              <a:t>plan skomasowanych spotkań z ekspertami w końcu roku szkolnego nie sprzyjał aktywności indywidualnej i grupowej, </a:t>
            </a:r>
          </a:p>
          <a:p>
            <a:r>
              <a:rPr lang="pl-PL" sz="2400" dirty="0" smtClean="0"/>
              <a:t>należy kontynuować szkolenia dla dyrektorów poprzez udział w projekcie wszystkich dyrektorów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b="1" dirty="0" smtClean="0">
                <a:solidFill>
                  <a:srgbClr val="0070C0"/>
                </a:solidFill>
              </a:rPr>
              <a:t>Opis realizacji celów projektu – cel główny:</a:t>
            </a:r>
            <a:endParaRPr lang="pl-PL" sz="2400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„Poprawa spójności systemu DN z potrzebami rozwojowymi S/P na terenie Miasta JG poprzez wdrożenie pilotażowego programu wsparcia (MPW) 13 P i 12 S od 01. 01. 2014 r. do 30. 09. 2015 r</a:t>
            </a:r>
            <a:r>
              <a:rPr lang="pl-PL" sz="2400" dirty="0" smtClean="0">
                <a:solidFill>
                  <a:schemeClr val="accent5">
                    <a:lumMod val="75000"/>
                  </a:schemeClr>
                </a:solidFill>
              </a:rPr>
              <a:t>.”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Cel został zrealizowany. Nauczyciele wskazują na dobór tematyki szkoleń wynikający z ich potrzeb</a:t>
            </a:r>
            <a:r>
              <a:rPr lang="pl-PL" sz="2400" b="1" dirty="0" smtClean="0"/>
              <a:t>. 92,8% uczestników jest zadowolonych z udziału w projekcie</a:t>
            </a:r>
            <a:r>
              <a:rPr lang="pl-PL" sz="2400" dirty="0" smtClean="0"/>
              <a:t>. Zakres tematyczny związany był z wynikami diagnozy przeprowadzonej wśród nauczycieli i – jak wynika z ankiety ewaluacyjnej – dla zdecydowanej większości nauczycieli był zgodny                                    z oczekiwaniami. 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/>
              <a:t>Główne zadania projektu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400" b="1" dirty="0" smtClean="0"/>
              <a:t>Zadanie I</a:t>
            </a: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Przeprowadzenie procesu bezpośredniego wsparcia S/P                         w oparciu o Miejski Program Wspomagania (MPW)                 na lata 2013/2014 i 2014/2015.</a:t>
            </a:r>
          </a:p>
          <a:p>
            <a:pPr>
              <a:buNone/>
            </a:pPr>
            <a:endParaRPr lang="pl-PL" sz="2400" b="1" dirty="0" smtClean="0"/>
          </a:p>
          <a:p>
            <a:pPr>
              <a:buNone/>
            </a:pPr>
            <a:r>
              <a:rPr lang="pl-PL" sz="2400" b="1" dirty="0" smtClean="0"/>
              <a:t>Zadanie II</a:t>
            </a: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Utworzenie i moderowanie lokalnych sieci współpracy                                  i samokształcenia nauczycieli i dyrektorów.</a:t>
            </a:r>
          </a:p>
          <a:p>
            <a:pPr>
              <a:buNone/>
            </a:pP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Opis realizacji celów projektu – cele szczegółowe:</a:t>
            </a: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400" b="1" dirty="0" smtClean="0">
                <a:solidFill>
                  <a:schemeClr val="accent2">
                    <a:lumMod val="75000"/>
                  </a:schemeClr>
                </a:solidFill>
              </a:rPr>
              <a:t>„Podniesienie jakości i komplementarność oferty doskonalenia nauczycieli zgodnie z rzeczywistymi potrzebami </a:t>
            </a:r>
            <a:r>
              <a:rPr lang="pl-PL" sz="2400" b="1" dirty="0" err="1" smtClean="0">
                <a:solidFill>
                  <a:schemeClr val="accent2">
                    <a:lumMod val="75000"/>
                  </a:schemeClr>
                </a:solidFill>
              </a:rPr>
              <a:t>n-li</a:t>
            </a:r>
            <a:r>
              <a:rPr lang="pl-PL" sz="2400" b="1" dirty="0" smtClean="0">
                <a:solidFill>
                  <a:schemeClr val="accent2">
                    <a:lumMod val="75000"/>
                  </a:schemeClr>
                </a:solidFill>
              </a:rPr>
              <a:t> i placówki”</a:t>
            </a:r>
          </a:p>
          <a:p>
            <a:pPr>
              <a:buNone/>
            </a:pPr>
            <a:r>
              <a:rPr lang="pl-PL" sz="2400" dirty="0" smtClean="0"/>
              <a:t>Cel został zrealizowany. 86,4% uczestników projektu zauważa podniesienie jakości i komplementarność oferty doskonalenia w potrzebami palcówki.</a:t>
            </a:r>
          </a:p>
          <a:p>
            <a:pPr>
              <a:buNone/>
            </a:pPr>
            <a:r>
              <a:rPr lang="pl-PL" sz="2400" b="1" dirty="0" smtClean="0">
                <a:solidFill>
                  <a:schemeClr val="accent2">
                    <a:lumMod val="75000"/>
                  </a:schemeClr>
                </a:solidFill>
              </a:rPr>
              <a:t>„Podniesienie kompetencji </a:t>
            </a:r>
            <a:r>
              <a:rPr lang="pl-PL" sz="2400" b="1" dirty="0" err="1" smtClean="0">
                <a:solidFill>
                  <a:schemeClr val="accent2">
                    <a:lumMod val="75000"/>
                  </a:schemeClr>
                </a:solidFill>
              </a:rPr>
              <a:t>n-li</a:t>
            </a:r>
            <a:r>
              <a:rPr lang="pl-PL" sz="2400" b="1" dirty="0" smtClean="0">
                <a:solidFill>
                  <a:schemeClr val="accent2">
                    <a:lumMod val="75000"/>
                  </a:schemeClr>
                </a:solidFill>
              </a:rPr>
              <a:t> w zakresie własnej pracy dydaktycznej i wychowawczej”</a:t>
            </a:r>
          </a:p>
          <a:p>
            <a:pPr>
              <a:buNone/>
            </a:pPr>
            <a:r>
              <a:rPr lang="pl-PL" sz="2400" dirty="0" smtClean="0"/>
              <a:t>Cel został zrealizowany. 86 % uczestników projektu zauważa podniesienie kompetencji w pracy zawodowej. Przyrost wiedzy wyniósł 40%.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Opis realizacji celów projektu – cele szczegółowe:</a:t>
            </a: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b="1" dirty="0" smtClean="0">
                <a:solidFill>
                  <a:schemeClr val="accent2">
                    <a:lumMod val="75000"/>
                  </a:schemeClr>
                </a:solidFill>
              </a:rPr>
              <a:t>„Wzrost umiejętności rozwiązywania praktycznych problemów w wyniku wymiany doświadczeń pomiędzy nauczycielami i dyrektorami placówek o zbliżonym lub tym samym profilu działalności”</a:t>
            </a:r>
          </a:p>
          <a:p>
            <a:pPr>
              <a:buNone/>
            </a:pPr>
            <a:r>
              <a:rPr lang="pl-PL" sz="2400" dirty="0" smtClean="0"/>
              <a:t>Cel został zrealizowany. 94,8% nauczycieli biorących udział w pracach sieci dostrzega wzrost swoich wiadomości i umiejętności w wyniku doskonalenia w sieci.</a:t>
            </a:r>
          </a:p>
          <a:p>
            <a:pPr>
              <a:buNone/>
            </a:pPr>
            <a:r>
              <a:rPr lang="pl-PL" sz="2400" b="1" dirty="0" smtClean="0">
                <a:solidFill>
                  <a:schemeClr val="accent2">
                    <a:lumMod val="75000"/>
                  </a:schemeClr>
                </a:solidFill>
              </a:rPr>
              <a:t>„Podniesienie umiejętności dyrektorów w zakresie diagnozy potrzeb placówek”</a:t>
            </a:r>
          </a:p>
          <a:p>
            <a:pPr>
              <a:buNone/>
            </a:pPr>
            <a:r>
              <a:rPr lang="pl-PL" sz="2400" dirty="0" smtClean="0"/>
              <a:t>Cel został zrealizowany. 100 % dyrektorów wskazało na podniesienie umiejętności w zakresie diagnozy potrzeb placówki.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85723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2800" b="1" dirty="0" smtClean="0"/>
              <a:t>Projekt </a:t>
            </a:r>
          </a:p>
          <a:p>
            <a:pPr algn="ctr">
              <a:buNone/>
            </a:pPr>
            <a:r>
              <a:rPr lang="pl-PL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„Jeleniogórski system wsparcia placówek oświatowych”</a:t>
            </a:r>
          </a:p>
          <a:p>
            <a:pPr algn="ctr">
              <a:buNone/>
            </a:pPr>
            <a:r>
              <a:rPr lang="pl-PL" sz="2800" b="1" dirty="0" smtClean="0"/>
              <a:t> został zrealizowany zgodnie z zapisami </a:t>
            </a:r>
          </a:p>
          <a:p>
            <a:pPr algn="ctr">
              <a:buNone/>
            </a:pPr>
            <a:r>
              <a:rPr lang="pl-PL" sz="2800" b="1" dirty="0" smtClean="0"/>
              <a:t>Wniosku o dofinansowanie. </a:t>
            </a:r>
          </a:p>
          <a:p>
            <a:pPr algn="ctr">
              <a:buNone/>
            </a:pPr>
            <a:endParaRPr lang="pl-PL" sz="2800" b="1" dirty="0" smtClean="0"/>
          </a:p>
          <a:p>
            <a:pPr algn="ctr">
              <a:buNone/>
            </a:pPr>
            <a:r>
              <a:rPr lang="pl-PL" sz="2800" b="1" dirty="0" smtClean="0"/>
              <a:t>Zrealizowane zostały wszystkie cele projektu</a:t>
            </a:r>
          </a:p>
          <a:p>
            <a:pPr algn="ctr">
              <a:buNone/>
            </a:pPr>
            <a:r>
              <a:rPr lang="pl-PL" sz="2800" b="1" dirty="0" smtClean="0"/>
              <a:t>i osiągnięto wszystkie wskaźniki.</a:t>
            </a:r>
            <a:endParaRPr lang="pl-PL" sz="2800" dirty="0"/>
          </a:p>
        </p:txBody>
      </p:sp>
      <p:pic>
        <p:nvPicPr>
          <p:cNvPr id="5" name="Obraz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733256"/>
            <a:ext cx="1580386" cy="648072"/>
          </a:xfrm>
          <a:prstGeom prst="rect">
            <a:avLst/>
          </a:prstGeom>
          <a:noFill/>
        </p:spPr>
      </p:pic>
      <p:pic>
        <p:nvPicPr>
          <p:cNvPr id="6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539552" y="5733256"/>
            <a:ext cx="1352992" cy="648072"/>
          </a:xfrm>
          <a:prstGeom prst="rect">
            <a:avLst/>
          </a:prstGeom>
          <a:noFill/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7544" y="571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714348" y="2714620"/>
            <a:ext cx="7772400" cy="1683618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chemeClr val="tx2">
                    <a:lumMod val="75000"/>
                  </a:schemeClr>
                </a:solidFill>
              </a:rPr>
              <a:t>Raport z realizacji </a:t>
            </a:r>
            <a:br>
              <a:rPr lang="pl-PL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3600" b="1" dirty="0" smtClean="0">
                <a:solidFill>
                  <a:schemeClr val="tx2">
                    <a:lumMod val="75000"/>
                  </a:schemeClr>
                </a:solidFill>
              </a:rPr>
              <a:t>Miejskiego Planu Wsparcia </a:t>
            </a:r>
            <a: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w ramach projektu</a:t>
            </a:r>
            <a: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  <a:t>„Jeleniogórski system wsparcia </a:t>
            </a:r>
            <a:b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  <a:t>placówek oświatowych” </a:t>
            </a:r>
            <a:b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pl-PL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428728" y="5105400"/>
            <a:ext cx="6400800" cy="1752600"/>
          </a:xfrm>
        </p:spPr>
        <p:txBody>
          <a:bodyPr>
            <a:normAutofit/>
          </a:bodyPr>
          <a:lstStyle/>
          <a:p>
            <a:r>
              <a:rPr lang="pl-PL" sz="2400" dirty="0" smtClean="0"/>
              <a:t>Konferencja dla dyrektorów szkół i przedszkoli</a:t>
            </a:r>
          </a:p>
          <a:p>
            <a:r>
              <a:rPr lang="pl-PL" sz="2400" dirty="0" smtClean="0"/>
              <a:t>Jelenia Góra, 25. 09. 2015 r.</a:t>
            </a:r>
            <a:endParaRPr lang="pl-PL" sz="2400" dirty="0"/>
          </a:p>
        </p:txBody>
      </p:sp>
      <p:pic>
        <p:nvPicPr>
          <p:cNvPr id="1026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467544" y="260648"/>
            <a:ext cx="1352992" cy="648072"/>
          </a:xfrm>
          <a:prstGeom prst="rect">
            <a:avLst/>
          </a:prstGeom>
          <a:noFill/>
        </p:spPr>
      </p:pic>
      <p:pic>
        <p:nvPicPr>
          <p:cNvPr id="1025" name="Obraz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5910" y="188640"/>
            <a:ext cx="1580386" cy="648072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	         </a:t>
            </a:r>
            <a:r>
              <a:rPr kumimoji="0" lang="pl-PL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331179" y="587678"/>
            <a:ext cx="61205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</a:pPr>
            <a:r>
              <a:rPr kumimoji="0" lang="pl-PL" sz="18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</a:pPr>
            <a:r>
              <a:rPr kumimoji="0" lang="pl-PL" sz="1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/>
              <a:t>Źródła informacji: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pl-PL" sz="2400" dirty="0" smtClean="0"/>
              <a:t>Miejski Plan Wsparcia</a:t>
            </a:r>
          </a:p>
          <a:p>
            <a:pPr>
              <a:buFont typeface="Wingdings" pitchFamily="2" charset="2"/>
              <a:buChar char="ü"/>
            </a:pPr>
            <a:r>
              <a:rPr lang="pl-PL" sz="2400" dirty="0" smtClean="0"/>
              <a:t>Roczne Plany Wsparcia</a:t>
            </a:r>
          </a:p>
          <a:p>
            <a:pPr>
              <a:buFont typeface="Wingdings" pitchFamily="2" charset="2"/>
              <a:buChar char="ü"/>
            </a:pPr>
            <a:r>
              <a:rPr lang="pl-PL" sz="2400" dirty="0" smtClean="0"/>
              <a:t>Sprawozdania z Rocznych Planów Wsparcia</a:t>
            </a:r>
          </a:p>
          <a:p>
            <a:pPr>
              <a:buFont typeface="Wingdings" pitchFamily="2" charset="2"/>
              <a:buChar char="ü"/>
            </a:pPr>
            <a:r>
              <a:rPr lang="pl-PL" sz="2400" dirty="0" smtClean="0"/>
              <a:t>Plany pracy sieci</a:t>
            </a:r>
          </a:p>
          <a:p>
            <a:pPr>
              <a:buFont typeface="Wingdings" pitchFamily="2" charset="2"/>
              <a:buChar char="ü"/>
            </a:pPr>
            <a:r>
              <a:rPr lang="pl-PL" sz="2400" dirty="0" smtClean="0"/>
              <a:t>Sprawozdania z Planów pracy sieci</a:t>
            </a:r>
          </a:p>
          <a:p>
            <a:pPr>
              <a:buFont typeface="Wingdings" pitchFamily="2" charset="2"/>
              <a:buChar char="ü"/>
            </a:pPr>
            <a:r>
              <a:rPr lang="pl-PL" sz="2400" dirty="0" smtClean="0"/>
              <a:t>Karty monitoringu miesięcznego SORE</a:t>
            </a:r>
          </a:p>
          <a:p>
            <a:pPr>
              <a:buFont typeface="Wingdings" pitchFamily="2" charset="2"/>
              <a:buChar char="ü"/>
            </a:pPr>
            <a:r>
              <a:rPr lang="pl-PL" sz="2400" dirty="0" smtClean="0"/>
              <a:t>Raporty miesięczne z efektów pracy sieci</a:t>
            </a:r>
          </a:p>
          <a:p>
            <a:pPr>
              <a:buFont typeface="Wingdings" pitchFamily="2" charset="2"/>
              <a:buChar char="ü"/>
            </a:pPr>
            <a:r>
              <a:rPr lang="pl-PL" sz="2400" dirty="0" smtClean="0"/>
              <a:t>ankiety ewaluacyjne</a:t>
            </a:r>
          </a:p>
          <a:p>
            <a:pPr>
              <a:buFont typeface="Wingdings" pitchFamily="2" charset="2"/>
              <a:buChar char="ü"/>
            </a:pPr>
            <a:r>
              <a:rPr lang="pl-PL" sz="2400" dirty="0" smtClean="0"/>
              <a:t>ankiety badające przyrost wiedzy</a:t>
            </a:r>
          </a:p>
          <a:p>
            <a:pPr>
              <a:buNone/>
            </a:pP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714348" y="2714620"/>
            <a:ext cx="7772400" cy="1683618"/>
          </a:xfrm>
        </p:spPr>
        <p:txBody>
          <a:bodyPr>
            <a:noAutofit/>
          </a:bodyPr>
          <a:lstStyle/>
          <a:p>
            <a:pPr algn="l"/>
            <a:r>
              <a:rPr lang="pl-PL" sz="2400" dirty="0" smtClean="0">
                <a:solidFill>
                  <a:schemeClr val="accent4">
                    <a:lumMod val="75000"/>
                  </a:schemeClr>
                </a:solidFill>
              </a:rPr>
              <a:t>Porządek prezentacji:</a:t>
            </a:r>
            <a:br>
              <a:rPr lang="pl-PL" sz="24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pl-PL" sz="24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pl-PL" sz="2400" dirty="0" smtClean="0">
                <a:solidFill>
                  <a:schemeClr val="accent4">
                    <a:lumMod val="75000"/>
                  </a:schemeClr>
                </a:solidFill>
              </a:rPr>
              <a:t>1. Omówienie rezultatów bezpośredniego wsparcia placówek w oparciu o MPW (SORE).</a:t>
            </a:r>
            <a:br>
              <a:rPr lang="pl-PL" sz="24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pl-PL" sz="2400" dirty="0" smtClean="0">
                <a:solidFill>
                  <a:schemeClr val="accent4">
                    <a:lumMod val="75000"/>
                  </a:schemeClr>
                </a:solidFill>
              </a:rPr>
              <a:t>2. Omówienie efektów pracy SWS.</a:t>
            </a:r>
            <a:br>
              <a:rPr lang="pl-PL" sz="24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pl-PL" sz="2400" dirty="0" smtClean="0">
                <a:solidFill>
                  <a:schemeClr val="accent4">
                    <a:lumMod val="75000"/>
                  </a:schemeClr>
                </a:solidFill>
              </a:rPr>
              <a:t>3. Opis realizacji celów projektu.</a:t>
            </a:r>
            <a:br>
              <a:rPr lang="pl-PL" sz="24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pl-PL" sz="2400" dirty="0" smtClean="0">
                <a:solidFill>
                  <a:schemeClr val="accent4">
                    <a:lumMod val="75000"/>
                  </a:schemeClr>
                </a:solidFill>
              </a:rPr>
              <a:t>4. Przedstawienie poziomów osiągniętych wskaźników.</a:t>
            </a:r>
            <a:r>
              <a:rPr lang="pl-PL" sz="3200" dirty="0" smtClean="0"/>
              <a:t/>
            </a:r>
            <a:br>
              <a:rPr lang="pl-PL" sz="3200" dirty="0" smtClean="0"/>
            </a:br>
            <a:endParaRPr lang="pl-PL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467544" y="260648"/>
            <a:ext cx="1352992" cy="648072"/>
          </a:xfrm>
          <a:prstGeom prst="rect">
            <a:avLst/>
          </a:prstGeom>
          <a:noFill/>
        </p:spPr>
      </p:pic>
      <p:pic>
        <p:nvPicPr>
          <p:cNvPr id="1025" name="Obraz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5910" y="188640"/>
            <a:ext cx="1580386" cy="648072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	         </a:t>
            </a:r>
            <a:r>
              <a:rPr kumimoji="0" lang="pl-PL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331179" y="587678"/>
            <a:ext cx="61205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</a:pPr>
            <a:r>
              <a:rPr kumimoji="0" lang="pl-PL" sz="18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</a:pPr>
            <a:r>
              <a:rPr kumimoji="0" lang="pl-PL" sz="1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b="1" dirty="0" smtClean="0"/>
              <a:t>Przeprowadzenie procesu bezpośredniego wsparcia S/P                      w oparciu o Miejski Program Wspomagania (MPW) na lata 2013/2014 i 2014/2015.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2400" dirty="0" smtClean="0"/>
              <a:t>W r. szk. 2013/2014:</a:t>
            </a:r>
          </a:p>
          <a:p>
            <a:pPr lvl="0"/>
            <a:r>
              <a:rPr lang="pl-PL" sz="2400" dirty="0" smtClean="0"/>
              <a:t>237 godzin warsztatów</a:t>
            </a:r>
          </a:p>
          <a:p>
            <a:pPr lvl="0"/>
            <a:r>
              <a:rPr lang="pl-PL" sz="2400" dirty="0" smtClean="0"/>
              <a:t>81 godzin konsultacji</a:t>
            </a:r>
          </a:p>
          <a:p>
            <a:pPr lvl="0"/>
            <a:r>
              <a:rPr lang="pl-PL" sz="2400" dirty="0" smtClean="0"/>
              <a:t>50 godzin szkoleń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W r. szk. 2014/2015:</a:t>
            </a:r>
          </a:p>
          <a:p>
            <a:pPr lvl="0"/>
            <a:r>
              <a:rPr lang="pl-PL" sz="2400" dirty="0" smtClean="0"/>
              <a:t>481 godzin warsztatów </a:t>
            </a:r>
          </a:p>
          <a:p>
            <a:pPr lvl="0"/>
            <a:r>
              <a:rPr lang="pl-PL" sz="2400" dirty="0" smtClean="0"/>
              <a:t>127 godzin konsultacji</a:t>
            </a:r>
          </a:p>
          <a:p>
            <a:pPr lvl="0">
              <a:buNone/>
            </a:pPr>
            <a:endParaRPr lang="pl-PL" sz="2400" dirty="0" smtClean="0"/>
          </a:p>
          <a:p>
            <a:pPr lvl="0">
              <a:buNone/>
            </a:pPr>
            <a:r>
              <a:rPr lang="pl-PL" sz="2400" b="1" dirty="0" smtClean="0">
                <a:solidFill>
                  <a:srgbClr val="FF0000"/>
                </a:solidFill>
              </a:rPr>
              <a:t>976 godzin w szkołach</a:t>
            </a:r>
          </a:p>
          <a:p>
            <a:pPr>
              <a:buNone/>
            </a:pP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000" b="1" dirty="0" smtClean="0"/>
              <a:t>Wyniki ankiet ewaluacyjnych przeprowadzanych każdorazowo po zakończonych warsztatach - SORE</a:t>
            </a:r>
            <a:endParaRPr lang="pl-PL" sz="20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l-PL" sz="2000" b="1" dirty="0" smtClean="0"/>
              <a:t>Wyniki ankiet badających przyrost wiedzy.</a:t>
            </a:r>
            <a:endParaRPr lang="pl-PL" sz="20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000" b="1" dirty="0" smtClean="0"/>
              <a:t>Ocena wzrostu wiedzy i umiejętności nauczycieli wskutek wdrożenia systemu doskonalenia </a:t>
            </a:r>
            <a:endParaRPr lang="pl-PL" sz="20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Autofit/>
          </a:bodyPr>
          <a:lstStyle/>
          <a:p>
            <a:r>
              <a:rPr lang="pl-PL" sz="2000" b="1" dirty="0" smtClean="0"/>
              <a:t>Ocena zadowolenia uczestników z udziału w projekcie</a:t>
            </a:r>
            <a:endParaRPr lang="pl-PL" sz="20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881</Words>
  <Application>Microsoft Office PowerPoint</Application>
  <PresentationFormat>Pokaz na ekranie (4:3)</PresentationFormat>
  <Paragraphs>107</Paragraphs>
  <Slides>23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Motyw pakietu Office</vt:lpstr>
      <vt:lpstr>Raport z realizacji  Miejskiego Planu Wsparcia   w ramach projektu „Jeleniogórski system wsparcia  placówek oświatowych”  </vt:lpstr>
      <vt:lpstr>Główne zadania projektu</vt:lpstr>
      <vt:lpstr>Źródła informacji:</vt:lpstr>
      <vt:lpstr>Porządek prezentacji:  1. Omówienie rezultatów bezpośredniego wsparcia placówek w oparciu o MPW (SORE). 2. Omówienie efektów pracy SWS. 3. Opis realizacji celów projektu. 4. Przedstawienie poziomów osiągniętych wskaźników. </vt:lpstr>
      <vt:lpstr>Przeprowadzenie procesu bezpośredniego wsparcia S/P                      w oparciu o Miejski Program Wspomagania (MPW) na lata 2013/2014 i 2014/2015.</vt:lpstr>
      <vt:lpstr>Wyniki ankiet ewaluacyjnych przeprowadzanych każdorazowo po zakończonych warsztatach - SORE</vt:lpstr>
      <vt:lpstr>Wyniki ankiet badających przyrost wiedzy.</vt:lpstr>
      <vt:lpstr>Ocena wzrostu wiedzy i umiejętności nauczycieli wskutek wdrożenia systemu doskonalenia </vt:lpstr>
      <vt:lpstr>Ocena zadowolenia uczestników z udziału w projekcie</vt:lpstr>
      <vt:lpstr>Pytanie: Jak Pan/Pani ocenia rolę SORE w realizacji wspomagania szkoły? Proszę zaznaczyć  w skali od 1 do 5.</vt:lpstr>
      <vt:lpstr>Wnioski ze sprawozdań z RPW</vt:lpstr>
      <vt:lpstr>Wnioski ze sprawozdań z RPW</vt:lpstr>
      <vt:lpstr>Utworzenie i moderowanie lokalnych sieci współpracy i samokształcenia nauczycieli i dyrektorów.</vt:lpstr>
      <vt:lpstr>Wyniki ankiet ewaluacyjnych przeprowadzanych każdorazowo po zakończonych warsztatach - SWS</vt:lpstr>
      <vt:lpstr>Pytanie: Czy chciałaby Pani / Pan uczestniczyć nadal w takiej formie doskonalenia?</vt:lpstr>
      <vt:lpstr>Pytanie: Jak ocenia Pani / Pan wsparcie koordynatora sieci?</vt:lpstr>
      <vt:lpstr>Wnioski i rekomendacje ze sprawozdań z Planów pracy sieci.</vt:lpstr>
      <vt:lpstr>Wnioski i rekomendacje ze sprawozdań z Planów pracy sieci.</vt:lpstr>
      <vt:lpstr>Opis realizacji celów projektu – cel główny:</vt:lpstr>
      <vt:lpstr>Opis realizacji celów projektu – cele szczegółowe:</vt:lpstr>
      <vt:lpstr>Opis realizacji celów projektu – cele szczegółowe:</vt:lpstr>
      <vt:lpstr>Slajd 22</vt:lpstr>
      <vt:lpstr>Raport z realizacji  Miejskiego Planu Wsparcia   w ramach projektu „Jeleniogórski system wsparcia  placówek oświatowych” 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efektów projektu „Jeleniogórski system wspierania  szkół i placówek”</dc:title>
  <dc:creator>monika</dc:creator>
  <cp:lastModifiedBy>user</cp:lastModifiedBy>
  <cp:revision>46</cp:revision>
  <dcterms:created xsi:type="dcterms:W3CDTF">2015-01-22T19:33:37Z</dcterms:created>
  <dcterms:modified xsi:type="dcterms:W3CDTF">2015-09-29T20:06:44Z</dcterms:modified>
</cp:coreProperties>
</file>